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3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_rels/presentation.xml.rels" ContentType="application/vnd.openxmlformats-package.relationships+xml"/>
  <Override PartName="/ppt/media/image12.jpeg" ContentType="image/jpeg"/>
  <Override PartName="/ppt/media/image1.png" ContentType="image/png"/>
  <Override PartName="/ppt/media/image8.jpeg" ContentType="image/jpeg"/>
  <Override PartName="/ppt/media/image2.png" ContentType="image/png"/>
  <Override PartName="/ppt/media/image3.png" ContentType="image/png"/>
  <Override PartName="/ppt/media/image11.jpeg" ContentType="image/jpeg"/>
  <Override PartName="/ppt/media/image4.png" ContentType="image/png"/>
  <Override PartName="/ppt/media/image5.png" ContentType="image/png"/>
  <Override PartName="/ppt/media/image6.png" ContentType="image/png"/>
  <Override PartName="/ppt/media/image9.jpeg" ContentType="image/jpeg"/>
  <Override PartName="/ppt/media/image7.png" ContentType="image/png"/>
  <Override PartName="/ppt/media/image10.jpeg" ContentType="image/jpeg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6858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AFECF0D-AA7C-4CB4-B84E-B30AB94D697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2"/>
          <p:cNvSpPr/>
          <p:nvPr/>
        </p:nvSpPr>
        <p:spPr>
          <a:xfrm>
            <a:off x="4282200" y="10155240"/>
            <a:ext cx="3273480" cy="53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>
              <a:lnSpc>
                <a:spcPct val="100000"/>
              </a:lnSpc>
            </a:pPr>
            <a:fld id="{648C5669-9B40-4A86-931F-2F6E5BC4D5DF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2"/>
          <p:cNvSpPr/>
          <p:nvPr/>
        </p:nvSpPr>
        <p:spPr>
          <a:xfrm>
            <a:off x="4282200" y="10155240"/>
            <a:ext cx="3273120" cy="53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>
              <a:lnSpc>
                <a:spcPct val="100000"/>
              </a:lnSpc>
            </a:pPr>
            <a:fld id="{E5516CC5-8EB5-4D1C-BCF6-C4CB1816E237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2"/>
          <p:cNvSpPr/>
          <p:nvPr/>
        </p:nvSpPr>
        <p:spPr>
          <a:xfrm>
            <a:off x="4282200" y="10155240"/>
            <a:ext cx="3273480" cy="53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>
              <a:lnSpc>
                <a:spcPct val="100000"/>
              </a:lnSpc>
            </a:pPr>
            <a:fld id="{CC2AF8D1-62A6-4271-AC35-A29164FADB9B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2"/>
          <p:cNvSpPr/>
          <p:nvPr/>
        </p:nvSpPr>
        <p:spPr>
          <a:xfrm>
            <a:off x="4282200" y="10155240"/>
            <a:ext cx="3273120" cy="53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>
              <a:lnSpc>
                <a:spcPct val="100000"/>
              </a:lnSpc>
            </a:pPr>
            <a:fld id="{99F3DCFF-649D-4796-9D0C-346EB394E9C7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280" cy="5039280"/>
          </a:xfrm>
          <a:prstGeom prst="rect">
            <a:avLst/>
          </a:prstGeom>
        </p:spPr>
        <p:txBody>
          <a:bodyPr lIns="0" rIns="0" tIns="0" bIns="0"/>
          <a:p>
            <a:endParaRPr b="0" lang="en-US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280" cy="5039280"/>
          </a:xfrm>
          <a:prstGeom prst="rect">
            <a:avLst/>
          </a:prstGeom>
        </p:spPr>
        <p:txBody>
          <a:bodyPr lIns="0" rIns="0" tIns="0" bIns="0"/>
          <a:p>
            <a:endParaRPr b="0" lang="en-US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2"/>
          <p:cNvSpPr/>
          <p:nvPr/>
        </p:nvSpPr>
        <p:spPr>
          <a:xfrm>
            <a:off x="4282200" y="10155240"/>
            <a:ext cx="3273120" cy="53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>
              <a:lnSpc>
                <a:spcPct val="100000"/>
              </a:lnSpc>
            </a:pPr>
            <a:fld id="{574F38FC-536E-44B4-B45B-99CB43524AE5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icrosoft YaHei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280" cy="5039280"/>
          </a:xfrm>
          <a:prstGeom prst="rect">
            <a:avLst/>
          </a:prstGeom>
        </p:spPr>
        <p:txBody>
          <a:bodyPr lIns="0" rIns="0" tIns="0" bIns="0"/>
          <a:p>
            <a:endParaRPr b="0" lang="en-US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19280" cy="5039280"/>
          </a:xfrm>
          <a:prstGeom prst="rect">
            <a:avLst/>
          </a:prstGeom>
        </p:spPr>
        <p:txBody>
          <a:bodyPr lIns="0" rIns="0" tIns="0" bIns="0"/>
          <a:p>
            <a:endParaRPr b="0" lang="en-US" sz="309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342720" y="276156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3505320" y="12031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3505320" y="276156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342720" y="276156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2429640" y="12031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16560" y="12031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4516560" y="276156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body"/>
          </p:nvPr>
        </p:nvSpPr>
        <p:spPr>
          <a:xfrm>
            <a:off x="2429640" y="276156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body"/>
          </p:nvPr>
        </p:nvSpPr>
        <p:spPr>
          <a:xfrm>
            <a:off x="342720" y="276156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subTitle"/>
          </p:nvPr>
        </p:nvSpPr>
        <p:spPr>
          <a:xfrm>
            <a:off x="342720" y="1203120"/>
            <a:ext cx="61718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505320" y="120312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subTitle"/>
          </p:nvPr>
        </p:nvSpPr>
        <p:spPr>
          <a:xfrm>
            <a:off x="342720" y="205200"/>
            <a:ext cx="61718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42720" y="276156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3505320" y="120312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342720" y="1203120"/>
            <a:ext cx="61718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3505320" y="12031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3505320" y="276156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3505320" y="12031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342720" y="276156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342720" y="276156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3505320" y="12031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3505320" y="276156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body"/>
          </p:nvPr>
        </p:nvSpPr>
        <p:spPr>
          <a:xfrm>
            <a:off x="342720" y="276156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2429640" y="12031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16560" y="12031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516560" y="276156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3" name="PlaceHolder 6"/>
          <p:cNvSpPr>
            <a:spLocks noGrp="1"/>
          </p:cNvSpPr>
          <p:nvPr>
            <p:ph type="body"/>
          </p:nvPr>
        </p:nvSpPr>
        <p:spPr>
          <a:xfrm>
            <a:off x="2429640" y="276156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4" name="PlaceHolder 7"/>
          <p:cNvSpPr>
            <a:spLocks noGrp="1"/>
          </p:cNvSpPr>
          <p:nvPr>
            <p:ph type="body"/>
          </p:nvPr>
        </p:nvSpPr>
        <p:spPr>
          <a:xfrm>
            <a:off x="342720" y="276156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342720" y="1203120"/>
            <a:ext cx="61718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3505320" y="120312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342720" y="205200"/>
            <a:ext cx="61718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342720" y="276156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3505320" y="120312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3505320" y="12031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3505320" y="276156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3505320" y="12031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342720" y="276156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342720" y="276156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3505320" y="12031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3505320" y="276156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342720" y="276156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2429640" y="12031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516560" y="12031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4516560" y="276156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 type="body"/>
          </p:nvPr>
        </p:nvSpPr>
        <p:spPr>
          <a:xfrm>
            <a:off x="2429640" y="276156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 type="body"/>
          </p:nvPr>
        </p:nvSpPr>
        <p:spPr>
          <a:xfrm>
            <a:off x="342720" y="276156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342720" y="1203120"/>
            <a:ext cx="61718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505320" y="120312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3505320" y="120312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342720" y="205200"/>
            <a:ext cx="61718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342720" y="276156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3505320" y="120312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3505320" y="12031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3505320" y="276156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3505320" y="12031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342720" y="276156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342720" y="276156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3505320" y="12031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3505320" y="276156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342720" y="276156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2429640" y="12031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4516560" y="120312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4516560" y="276156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2" name="PlaceHolder 6"/>
          <p:cNvSpPr>
            <a:spLocks noGrp="1"/>
          </p:cNvSpPr>
          <p:nvPr>
            <p:ph type="body"/>
          </p:nvPr>
        </p:nvSpPr>
        <p:spPr>
          <a:xfrm>
            <a:off x="2429640" y="276156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3" name="PlaceHolder 7"/>
          <p:cNvSpPr>
            <a:spLocks noGrp="1"/>
          </p:cNvSpPr>
          <p:nvPr>
            <p:ph type="body"/>
          </p:nvPr>
        </p:nvSpPr>
        <p:spPr>
          <a:xfrm>
            <a:off x="342720" y="2761560"/>
            <a:ext cx="19872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342720" y="205200"/>
            <a:ext cx="61718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342720" y="276156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3505320" y="120312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301176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505320" y="12031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3505320" y="276156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342720" y="12031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505320" y="1203120"/>
            <a:ext cx="301176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342720" y="2761560"/>
            <a:ext cx="61718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6857280" cy="5142960"/>
          </a:xfrm>
          <a:prstGeom prst="rect">
            <a:avLst/>
          </a:prstGeom>
          <a:blipFill>
            <a:blip r:embed="rId2"/>
            <a:stretch>
              <a:fillRect l="-481856" t="0" r="-481856" b="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0" y="2171880"/>
            <a:ext cx="1770840" cy="1770840"/>
          </a:xfrm>
          <a:prstGeom prst="ellipse">
            <a:avLst/>
          </a:prstGeom>
          <a:gradFill>
            <a:gsLst>
              <a:gs pos="0">
                <a:schemeClr val="accent5">
                  <a:alpha val="8000"/>
                </a:schemeClr>
              </a:gs>
              <a:gs pos="3600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4724640" y="1257480"/>
            <a:ext cx="2113920" cy="211392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4267440" y="-1440"/>
            <a:ext cx="1199520" cy="119952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73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-1800" y="2000160"/>
            <a:ext cx="3142440" cy="3142440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4724640" y="4401360"/>
            <a:ext cx="742320" cy="74232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66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CustomShape 7"/>
          <p:cNvSpPr/>
          <p:nvPr/>
        </p:nvSpPr>
        <p:spPr>
          <a:xfrm rot="21010200">
            <a:off x="4769640" y="1342800"/>
            <a:ext cx="1782720" cy="23760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363600" y="1392840"/>
            <a:ext cx="6129720" cy="3400560"/>
          </a:xfrm>
          <a:custGeom>
            <a:avLst/>
            <a:gdLst/>
            <a:ahLst/>
            <a:rect l="l" t="t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0" y="360"/>
            <a:ext cx="6857280" cy="5142960"/>
          </a:xfrm>
          <a:custGeom>
            <a:avLst/>
            <a:gdLst/>
            <a:ahLst/>
            <a:rect l="l" t="t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 hidden="1"/>
          <p:cNvSpPr/>
          <p:nvPr/>
        </p:nvSpPr>
        <p:spPr>
          <a:xfrm>
            <a:off x="5809320" y="0"/>
            <a:ext cx="513720" cy="824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" name="CustomShape 11"/>
          <p:cNvSpPr/>
          <p:nvPr/>
        </p:nvSpPr>
        <p:spPr>
          <a:xfrm>
            <a:off x="0" y="0"/>
            <a:ext cx="6857280" cy="5142960"/>
          </a:xfrm>
          <a:prstGeom prst="rect">
            <a:avLst/>
          </a:prstGeom>
          <a:blipFill>
            <a:blip r:embed="rId3"/>
            <a:stretch>
              <a:fillRect l="-481856" t="0" r="-481856" b="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12"/>
          <p:cNvSpPr/>
          <p:nvPr/>
        </p:nvSpPr>
        <p:spPr>
          <a:xfrm>
            <a:off x="0" y="2171880"/>
            <a:ext cx="1770840" cy="1770840"/>
          </a:xfrm>
          <a:prstGeom prst="ellipse">
            <a:avLst/>
          </a:prstGeom>
          <a:gradFill>
            <a:gsLst>
              <a:gs pos="0">
                <a:schemeClr val="accent5">
                  <a:alpha val="8000"/>
                </a:schemeClr>
              </a:gs>
              <a:gs pos="3600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" name="CustomShape 13"/>
          <p:cNvSpPr/>
          <p:nvPr/>
        </p:nvSpPr>
        <p:spPr>
          <a:xfrm>
            <a:off x="4724640" y="1257480"/>
            <a:ext cx="2113920" cy="211392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" name="CustomShape 14"/>
          <p:cNvSpPr/>
          <p:nvPr/>
        </p:nvSpPr>
        <p:spPr>
          <a:xfrm>
            <a:off x="4267440" y="-1440"/>
            <a:ext cx="1199520" cy="119952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73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" name="CustomShape 15"/>
          <p:cNvSpPr/>
          <p:nvPr/>
        </p:nvSpPr>
        <p:spPr>
          <a:xfrm>
            <a:off x="-1800" y="2000160"/>
            <a:ext cx="3142440" cy="3142440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" name="CustomShape 16"/>
          <p:cNvSpPr/>
          <p:nvPr/>
        </p:nvSpPr>
        <p:spPr>
          <a:xfrm>
            <a:off x="4724640" y="4401360"/>
            <a:ext cx="742320" cy="74232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66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" name="CustomShape 17"/>
          <p:cNvSpPr/>
          <p:nvPr/>
        </p:nvSpPr>
        <p:spPr>
          <a:xfrm>
            <a:off x="0" y="360"/>
            <a:ext cx="6857280" cy="5142960"/>
          </a:xfrm>
          <a:custGeom>
            <a:avLst/>
            <a:gdLst/>
            <a:ahLst/>
            <a:rect l="l" t="t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CustomShape 18"/>
          <p:cNvSpPr/>
          <p:nvPr/>
        </p:nvSpPr>
        <p:spPr>
          <a:xfrm>
            <a:off x="5809320" y="0"/>
            <a:ext cx="513720" cy="824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" name="PlaceHolder 19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480" cy="8582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0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0" y="0"/>
            <a:ext cx="6857280" cy="5142960"/>
          </a:xfrm>
          <a:prstGeom prst="rect">
            <a:avLst/>
          </a:prstGeom>
          <a:blipFill>
            <a:blip r:embed="rId2"/>
            <a:stretch>
              <a:fillRect l="-481856" t="0" r="-481856" b="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2"/>
          <p:cNvSpPr/>
          <p:nvPr/>
        </p:nvSpPr>
        <p:spPr>
          <a:xfrm>
            <a:off x="0" y="2171880"/>
            <a:ext cx="1770840" cy="1770840"/>
          </a:xfrm>
          <a:prstGeom prst="ellipse">
            <a:avLst/>
          </a:prstGeom>
          <a:gradFill>
            <a:gsLst>
              <a:gs pos="0">
                <a:schemeClr val="accent5">
                  <a:alpha val="8000"/>
                </a:schemeClr>
              </a:gs>
              <a:gs pos="3600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3"/>
          <p:cNvSpPr/>
          <p:nvPr/>
        </p:nvSpPr>
        <p:spPr>
          <a:xfrm>
            <a:off x="4724640" y="1257480"/>
            <a:ext cx="2113920" cy="211392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4"/>
          <p:cNvSpPr/>
          <p:nvPr/>
        </p:nvSpPr>
        <p:spPr>
          <a:xfrm>
            <a:off x="4267440" y="-1440"/>
            <a:ext cx="1199520" cy="119952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73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5"/>
          <p:cNvSpPr/>
          <p:nvPr/>
        </p:nvSpPr>
        <p:spPr>
          <a:xfrm>
            <a:off x="-1800" y="2000160"/>
            <a:ext cx="3142440" cy="3142440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6"/>
          <p:cNvSpPr/>
          <p:nvPr/>
        </p:nvSpPr>
        <p:spPr>
          <a:xfrm>
            <a:off x="4724640" y="4401360"/>
            <a:ext cx="742320" cy="74232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66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7"/>
          <p:cNvSpPr/>
          <p:nvPr/>
        </p:nvSpPr>
        <p:spPr>
          <a:xfrm rot="21010200">
            <a:off x="4769640" y="1342800"/>
            <a:ext cx="1782720" cy="23760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CustomShape 8"/>
          <p:cNvSpPr/>
          <p:nvPr/>
        </p:nvSpPr>
        <p:spPr>
          <a:xfrm>
            <a:off x="363600" y="1392840"/>
            <a:ext cx="6129720" cy="3400560"/>
          </a:xfrm>
          <a:custGeom>
            <a:avLst/>
            <a:gdLst/>
            <a:ahLst/>
            <a:rect l="l" t="t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CustomShape 9"/>
          <p:cNvSpPr/>
          <p:nvPr/>
        </p:nvSpPr>
        <p:spPr>
          <a:xfrm>
            <a:off x="0" y="360"/>
            <a:ext cx="6857280" cy="5142960"/>
          </a:xfrm>
          <a:custGeom>
            <a:avLst/>
            <a:gdLst/>
            <a:ahLst/>
            <a:rect l="l" t="t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CustomShape 10" hidden="1"/>
          <p:cNvSpPr/>
          <p:nvPr/>
        </p:nvSpPr>
        <p:spPr>
          <a:xfrm>
            <a:off x="5809320" y="0"/>
            <a:ext cx="513720" cy="824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11"/>
          <p:cNvSpPr/>
          <p:nvPr/>
        </p:nvSpPr>
        <p:spPr>
          <a:xfrm>
            <a:off x="5809320" y="-1080"/>
            <a:ext cx="513720" cy="824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PlaceHolder 12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480" cy="8582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13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0" y="0"/>
            <a:ext cx="6857280" cy="5142960"/>
          </a:xfrm>
          <a:prstGeom prst="rect">
            <a:avLst/>
          </a:prstGeom>
          <a:blipFill>
            <a:blip r:embed="rId2"/>
            <a:stretch>
              <a:fillRect l="-481856" t="0" r="-481856" b="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2"/>
          <p:cNvSpPr/>
          <p:nvPr/>
        </p:nvSpPr>
        <p:spPr>
          <a:xfrm>
            <a:off x="0" y="2171880"/>
            <a:ext cx="1770840" cy="1770840"/>
          </a:xfrm>
          <a:prstGeom prst="ellipse">
            <a:avLst/>
          </a:prstGeom>
          <a:gradFill>
            <a:gsLst>
              <a:gs pos="0">
                <a:schemeClr val="accent5">
                  <a:alpha val="8000"/>
                </a:schemeClr>
              </a:gs>
              <a:gs pos="3600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" name="CustomShape 3"/>
          <p:cNvSpPr/>
          <p:nvPr/>
        </p:nvSpPr>
        <p:spPr>
          <a:xfrm>
            <a:off x="4724640" y="1257480"/>
            <a:ext cx="2113920" cy="211392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8" name="CustomShape 4"/>
          <p:cNvSpPr/>
          <p:nvPr/>
        </p:nvSpPr>
        <p:spPr>
          <a:xfrm>
            <a:off x="4267440" y="-1440"/>
            <a:ext cx="1199520" cy="119952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73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9" name="CustomShape 5"/>
          <p:cNvSpPr/>
          <p:nvPr/>
        </p:nvSpPr>
        <p:spPr>
          <a:xfrm>
            <a:off x="-1800" y="2000160"/>
            <a:ext cx="3142440" cy="3142440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" name="CustomShape 6"/>
          <p:cNvSpPr/>
          <p:nvPr/>
        </p:nvSpPr>
        <p:spPr>
          <a:xfrm>
            <a:off x="4724640" y="4401360"/>
            <a:ext cx="742320" cy="74232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66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CustomShape 7"/>
          <p:cNvSpPr/>
          <p:nvPr/>
        </p:nvSpPr>
        <p:spPr>
          <a:xfrm rot="21010200">
            <a:off x="4769640" y="1342800"/>
            <a:ext cx="1782720" cy="23760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8"/>
          <p:cNvSpPr/>
          <p:nvPr/>
        </p:nvSpPr>
        <p:spPr>
          <a:xfrm>
            <a:off x="363600" y="1392840"/>
            <a:ext cx="6129720" cy="3400560"/>
          </a:xfrm>
          <a:custGeom>
            <a:avLst/>
            <a:gdLst/>
            <a:ahLst/>
            <a:rect l="l" t="t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9"/>
          <p:cNvSpPr/>
          <p:nvPr/>
        </p:nvSpPr>
        <p:spPr>
          <a:xfrm>
            <a:off x="0" y="360"/>
            <a:ext cx="6857280" cy="5142960"/>
          </a:xfrm>
          <a:custGeom>
            <a:avLst/>
            <a:gdLst/>
            <a:ahLst/>
            <a:rect l="l" t="t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10" hidden="1"/>
          <p:cNvSpPr/>
          <p:nvPr/>
        </p:nvSpPr>
        <p:spPr>
          <a:xfrm>
            <a:off x="5809320" y="0"/>
            <a:ext cx="513720" cy="824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" name="CustomShape 11"/>
          <p:cNvSpPr/>
          <p:nvPr/>
        </p:nvSpPr>
        <p:spPr>
          <a:xfrm>
            <a:off x="5809320" y="-1080"/>
            <a:ext cx="513720" cy="824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PlaceHolder 12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13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0" y="360"/>
            <a:ext cx="6858000" cy="51433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2"/>
          <p:cNvSpPr/>
          <p:nvPr/>
        </p:nvSpPr>
        <p:spPr>
          <a:xfrm>
            <a:off x="4928400" y="1371960"/>
            <a:ext cx="1585800" cy="211428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" name="CustomShape 3"/>
          <p:cNvSpPr/>
          <p:nvPr/>
        </p:nvSpPr>
        <p:spPr>
          <a:xfrm>
            <a:off x="4928400" y="4403520"/>
            <a:ext cx="556920" cy="74304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66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-720" y="2000520"/>
            <a:ext cx="2357280" cy="3143160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" name="CustomShape 5"/>
          <p:cNvSpPr/>
          <p:nvPr/>
        </p:nvSpPr>
        <p:spPr>
          <a:xfrm rot="21010200">
            <a:off x="4781520" y="1346760"/>
            <a:ext cx="1876320" cy="32652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6"/>
          <p:cNvSpPr/>
          <p:nvPr/>
        </p:nvSpPr>
        <p:spPr>
          <a:xfrm>
            <a:off x="258480" y="1400040"/>
            <a:ext cx="6343560" cy="340020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7"/>
          <p:cNvSpPr/>
          <p:nvPr/>
        </p:nvSpPr>
        <p:spPr>
          <a:xfrm>
            <a:off x="0" y="1440"/>
            <a:ext cx="6858000" cy="514224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8" hidden="1"/>
          <p:cNvSpPr/>
          <p:nvPr/>
        </p:nvSpPr>
        <p:spPr>
          <a:xfrm>
            <a:off x="5870880" y="0"/>
            <a:ext cx="385560" cy="8571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" name="PlaceHolder 9"/>
          <p:cNvSpPr>
            <a:spLocks noGrp="1"/>
          </p:cNvSpPr>
          <p:nvPr>
            <p:ph type="dt"/>
          </p:nvPr>
        </p:nvSpPr>
        <p:spPr>
          <a:xfrm>
            <a:off x="5991840" y="4793760"/>
            <a:ext cx="556920" cy="228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8A7AA11-7CB0-4CA0-9E0B-E2EBA25411FB}" type="datetime"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5/25/17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3" name="PlaceHolder 10"/>
          <p:cNvSpPr>
            <a:spLocks noGrp="1"/>
          </p:cNvSpPr>
          <p:nvPr>
            <p:ph type="ftr"/>
          </p:nvPr>
        </p:nvSpPr>
        <p:spPr>
          <a:xfrm>
            <a:off x="313560" y="4793760"/>
            <a:ext cx="2175480" cy="23292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4" name="CustomShape 11"/>
          <p:cNvSpPr/>
          <p:nvPr/>
        </p:nvSpPr>
        <p:spPr>
          <a:xfrm>
            <a:off x="5870880" y="0"/>
            <a:ext cx="385560" cy="8571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" name="PlaceHolder 12"/>
          <p:cNvSpPr>
            <a:spLocks noGrp="1"/>
          </p:cNvSpPr>
          <p:nvPr>
            <p:ph type="sldNum"/>
          </p:nvPr>
        </p:nvSpPr>
        <p:spPr>
          <a:xfrm>
            <a:off x="5823000" y="221400"/>
            <a:ext cx="471240" cy="57528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CCBFA7C8-E04D-4411-9308-E2BAE42C4DB7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6" name="PlaceHolder 13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5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title text format</a:t>
            </a:r>
            <a:endParaRPr b="0" lang="en-US" sz="15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7" name="PlaceHolder 14"/>
          <p:cNvSpPr>
            <a:spLocks noGrp="1"/>
          </p:cNvSpPr>
          <p:nvPr>
            <p:ph type="body"/>
          </p:nvPr>
        </p:nvSpPr>
        <p:spPr>
          <a:xfrm>
            <a:off x="342720" y="120312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13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spcBef>
                <a:spcPts val="84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0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9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9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9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9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15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15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15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649800" y="1400400"/>
            <a:ext cx="5065560" cy="191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大数据基础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649800" y="3445560"/>
            <a:ext cx="5142960" cy="93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1" lang="en-US" sz="135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李丰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1" lang="en-US" sz="135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Feng.li@cufe.edu.cn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r>
              <a:rPr b="1" lang="en-US" sz="135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中央财经大学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5670000" y="4782960"/>
            <a:ext cx="742320" cy="1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"/>
          <p:cNvSpPr/>
          <p:nvPr/>
        </p:nvSpPr>
        <p:spPr>
          <a:xfrm>
            <a:off x="443160" y="4779720"/>
            <a:ext cx="2894040" cy="1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李丰 </a:t>
            </a: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| </a:t>
            </a: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大数据</a:t>
            </a:r>
            <a:endParaRPr b="0" lang="en-US" sz="6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5758920" y="221760"/>
            <a:ext cx="59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4"/>
          <p:cNvSpPr/>
          <p:nvPr/>
        </p:nvSpPr>
        <p:spPr>
          <a:xfrm>
            <a:off x="186480" y="435600"/>
            <a:ext cx="4672080" cy="43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1200" rIns="61200" tIns="31680" bIns="31680" anchor="ctr"/>
          <a:p>
            <a:pPr>
              <a:lnSpc>
                <a:spcPct val="100000"/>
              </a:lnSpc>
            </a:pPr>
            <a:r>
              <a:rPr b="1" lang="en-US" sz="2180" spc="-1" strike="noStrike">
                <a:solidFill>
                  <a:srgbClr val="00577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大数据起源与发展</a:t>
            </a:r>
            <a:endParaRPr b="0" lang="en-US" sz="21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5"/>
          <p:cNvSpPr/>
          <p:nvPr/>
        </p:nvSpPr>
        <p:spPr>
          <a:xfrm>
            <a:off x="1052280" y="1221480"/>
            <a:ext cx="4535280" cy="2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6"/>
          <p:cNvSpPr/>
          <p:nvPr/>
        </p:nvSpPr>
        <p:spPr>
          <a:xfrm>
            <a:off x="2078280" y="1059840"/>
            <a:ext cx="2591280" cy="707400"/>
          </a:xfrm>
          <a:custGeom>
            <a:avLst/>
            <a:gdLst/>
            <a:ahLst/>
            <a:rect l="l" t="t" r="r" b="b"/>
            <a:pathLst>
              <a:path w="7201" h="1968">
                <a:moveTo>
                  <a:pt x="327" y="0"/>
                </a:moveTo>
                <a:lnTo>
                  <a:pt x="327" y="0"/>
                </a:lnTo>
                <a:lnTo>
                  <a:pt x="310" y="0"/>
                </a:lnTo>
                <a:lnTo>
                  <a:pt x="293" y="2"/>
                </a:lnTo>
                <a:lnTo>
                  <a:pt x="276" y="4"/>
                </a:lnTo>
                <a:lnTo>
                  <a:pt x="259" y="7"/>
                </a:lnTo>
                <a:lnTo>
                  <a:pt x="242" y="11"/>
                </a:lnTo>
                <a:lnTo>
                  <a:pt x="226" y="16"/>
                </a:lnTo>
                <a:lnTo>
                  <a:pt x="210" y="22"/>
                </a:lnTo>
                <a:lnTo>
                  <a:pt x="194" y="28"/>
                </a:lnTo>
                <a:lnTo>
                  <a:pt x="179" y="36"/>
                </a:lnTo>
                <a:lnTo>
                  <a:pt x="164" y="44"/>
                </a:lnTo>
                <a:lnTo>
                  <a:pt x="149" y="53"/>
                </a:lnTo>
                <a:lnTo>
                  <a:pt x="135" y="62"/>
                </a:lnTo>
                <a:lnTo>
                  <a:pt x="121" y="73"/>
                </a:lnTo>
                <a:lnTo>
                  <a:pt x="108" y="84"/>
                </a:lnTo>
                <a:lnTo>
                  <a:pt x="96" y="96"/>
                </a:lnTo>
                <a:lnTo>
                  <a:pt x="84" y="108"/>
                </a:lnTo>
                <a:lnTo>
                  <a:pt x="73" y="121"/>
                </a:lnTo>
                <a:lnTo>
                  <a:pt x="62" y="135"/>
                </a:lnTo>
                <a:lnTo>
                  <a:pt x="53" y="149"/>
                </a:lnTo>
                <a:lnTo>
                  <a:pt x="44" y="163"/>
                </a:lnTo>
                <a:lnTo>
                  <a:pt x="36" y="179"/>
                </a:lnTo>
                <a:lnTo>
                  <a:pt x="28" y="194"/>
                </a:lnTo>
                <a:lnTo>
                  <a:pt x="22" y="210"/>
                </a:lnTo>
                <a:lnTo>
                  <a:pt x="16" y="226"/>
                </a:lnTo>
                <a:lnTo>
                  <a:pt x="11" y="242"/>
                </a:lnTo>
                <a:lnTo>
                  <a:pt x="7" y="259"/>
                </a:lnTo>
                <a:lnTo>
                  <a:pt x="4" y="276"/>
                </a:lnTo>
                <a:lnTo>
                  <a:pt x="2" y="293"/>
                </a:lnTo>
                <a:lnTo>
                  <a:pt x="0" y="310"/>
                </a:lnTo>
                <a:lnTo>
                  <a:pt x="0" y="327"/>
                </a:lnTo>
                <a:lnTo>
                  <a:pt x="0" y="1639"/>
                </a:lnTo>
                <a:lnTo>
                  <a:pt x="0" y="1639"/>
                </a:lnTo>
                <a:lnTo>
                  <a:pt x="0" y="1656"/>
                </a:lnTo>
                <a:lnTo>
                  <a:pt x="2" y="1673"/>
                </a:lnTo>
                <a:lnTo>
                  <a:pt x="4" y="1690"/>
                </a:lnTo>
                <a:lnTo>
                  <a:pt x="7" y="1707"/>
                </a:lnTo>
                <a:lnTo>
                  <a:pt x="11" y="1724"/>
                </a:lnTo>
                <a:lnTo>
                  <a:pt x="16" y="1740"/>
                </a:lnTo>
                <a:lnTo>
                  <a:pt x="22" y="1756"/>
                </a:lnTo>
                <a:lnTo>
                  <a:pt x="28" y="1772"/>
                </a:lnTo>
                <a:lnTo>
                  <a:pt x="36" y="1787"/>
                </a:lnTo>
                <a:lnTo>
                  <a:pt x="44" y="1803"/>
                </a:lnTo>
                <a:lnTo>
                  <a:pt x="53" y="1817"/>
                </a:lnTo>
                <a:lnTo>
                  <a:pt x="62" y="1831"/>
                </a:lnTo>
                <a:lnTo>
                  <a:pt x="73" y="1845"/>
                </a:lnTo>
                <a:lnTo>
                  <a:pt x="84" y="1858"/>
                </a:lnTo>
                <a:lnTo>
                  <a:pt x="96" y="1870"/>
                </a:lnTo>
                <a:lnTo>
                  <a:pt x="108" y="1882"/>
                </a:lnTo>
                <a:lnTo>
                  <a:pt x="121" y="1893"/>
                </a:lnTo>
                <a:lnTo>
                  <a:pt x="135" y="1904"/>
                </a:lnTo>
                <a:lnTo>
                  <a:pt x="149" y="1913"/>
                </a:lnTo>
                <a:lnTo>
                  <a:pt x="164" y="1922"/>
                </a:lnTo>
                <a:lnTo>
                  <a:pt x="179" y="1930"/>
                </a:lnTo>
                <a:lnTo>
                  <a:pt x="194" y="1938"/>
                </a:lnTo>
                <a:lnTo>
                  <a:pt x="210" y="1944"/>
                </a:lnTo>
                <a:lnTo>
                  <a:pt x="226" y="1950"/>
                </a:lnTo>
                <a:lnTo>
                  <a:pt x="242" y="1955"/>
                </a:lnTo>
                <a:lnTo>
                  <a:pt x="259" y="1959"/>
                </a:lnTo>
                <a:lnTo>
                  <a:pt x="276" y="1962"/>
                </a:lnTo>
                <a:lnTo>
                  <a:pt x="293" y="1964"/>
                </a:lnTo>
                <a:lnTo>
                  <a:pt x="310" y="1966"/>
                </a:lnTo>
                <a:lnTo>
                  <a:pt x="327" y="1966"/>
                </a:lnTo>
                <a:lnTo>
                  <a:pt x="6872" y="1967"/>
                </a:lnTo>
                <a:lnTo>
                  <a:pt x="6872" y="1966"/>
                </a:lnTo>
                <a:lnTo>
                  <a:pt x="6889" y="1966"/>
                </a:lnTo>
                <a:lnTo>
                  <a:pt x="6906" y="1964"/>
                </a:lnTo>
                <a:lnTo>
                  <a:pt x="6923" y="1962"/>
                </a:lnTo>
                <a:lnTo>
                  <a:pt x="6940" y="1959"/>
                </a:lnTo>
                <a:lnTo>
                  <a:pt x="6956" y="1955"/>
                </a:lnTo>
                <a:lnTo>
                  <a:pt x="6973" y="1950"/>
                </a:lnTo>
                <a:lnTo>
                  <a:pt x="6989" y="1944"/>
                </a:lnTo>
                <a:lnTo>
                  <a:pt x="7005" y="1938"/>
                </a:lnTo>
                <a:lnTo>
                  <a:pt x="7020" y="1930"/>
                </a:lnTo>
                <a:lnTo>
                  <a:pt x="7035" y="1922"/>
                </a:lnTo>
                <a:lnTo>
                  <a:pt x="7050" y="1913"/>
                </a:lnTo>
                <a:lnTo>
                  <a:pt x="7064" y="1904"/>
                </a:lnTo>
                <a:lnTo>
                  <a:pt x="7077" y="1893"/>
                </a:lnTo>
                <a:lnTo>
                  <a:pt x="7090" y="1882"/>
                </a:lnTo>
                <a:lnTo>
                  <a:pt x="7103" y="1871"/>
                </a:lnTo>
                <a:lnTo>
                  <a:pt x="7115" y="1858"/>
                </a:lnTo>
                <a:lnTo>
                  <a:pt x="7126" y="1845"/>
                </a:lnTo>
                <a:lnTo>
                  <a:pt x="7136" y="1832"/>
                </a:lnTo>
                <a:lnTo>
                  <a:pt x="7146" y="1818"/>
                </a:lnTo>
                <a:lnTo>
                  <a:pt x="7155" y="1803"/>
                </a:lnTo>
                <a:lnTo>
                  <a:pt x="7163" y="1788"/>
                </a:lnTo>
                <a:lnTo>
                  <a:pt x="7170" y="1773"/>
                </a:lnTo>
                <a:lnTo>
                  <a:pt x="7177" y="1757"/>
                </a:lnTo>
                <a:lnTo>
                  <a:pt x="7183" y="1741"/>
                </a:lnTo>
                <a:lnTo>
                  <a:pt x="7188" y="1724"/>
                </a:lnTo>
                <a:lnTo>
                  <a:pt x="7192" y="1708"/>
                </a:lnTo>
                <a:lnTo>
                  <a:pt x="7195" y="1691"/>
                </a:lnTo>
                <a:lnTo>
                  <a:pt x="7197" y="1674"/>
                </a:lnTo>
                <a:lnTo>
                  <a:pt x="7198" y="1657"/>
                </a:lnTo>
                <a:lnTo>
                  <a:pt x="7199" y="1640"/>
                </a:lnTo>
                <a:lnTo>
                  <a:pt x="7200" y="327"/>
                </a:lnTo>
                <a:lnTo>
                  <a:pt x="7199" y="327"/>
                </a:lnTo>
                <a:lnTo>
                  <a:pt x="7199" y="310"/>
                </a:lnTo>
                <a:lnTo>
                  <a:pt x="7197" y="293"/>
                </a:lnTo>
                <a:lnTo>
                  <a:pt x="7195" y="276"/>
                </a:lnTo>
                <a:lnTo>
                  <a:pt x="7192" y="259"/>
                </a:lnTo>
                <a:lnTo>
                  <a:pt x="7188" y="243"/>
                </a:lnTo>
                <a:lnTo>
                  <a:pt x="7183" y="226"/>
                </a:lnTo>
                <a:lnTo>
                  <a:pt x="7177" y="210"/>
                </a:lnTo>
                <a:lnTo>
                  <a:pt x="7171" y="194"/>
                </a:lnTo>
                <a:lnTo>
                  <a:pt x="7163" y="179"/>
                </a:lnTo>
                <a:lnTo>
                  <a:pt x="7155" y="164"/>
                </a:lnTo>
                <a:lnTo>
                  <a:pt x="7146" y="149"/>
                </a:lnTo>
                <a:lnTo>
                  <a:pt x="7137" y="135"/>
                </a:lnTo>
                <a:lnTo>
                  <a:pt x="7126" y="122"/>
                </a:lnTo>
                <a:lnTo>
                  <a:pt x="7115" y="109"/>
                </a:lnTo>
                <a:lnTo>
                  <a:pt x="7104" y="96"/>
                </a:lnTo>
                <a:lnTo>
                  <a:pt x="7091" y="84"/>
                </a:lnTo>
                <a:lnTo>
                  <a:pt x="7078" y="73"/>
                </a:lnTo>
                <a:lnTo>
                  <a:pt x="7065" y="63"/>
                </a:lnTo>
                <a:lnTo>
                  <a:pt x="7051" y="53"/>
                </a:lnTo>
                <a:lnTo>
                  <a:pt x="7036" y="44"/>
                </a:lnTo>
                <a:lnTo>
                  <a:pt x="7021" y="36"/>
                </a:lnTo>
                <a:lnTo>
                  <a:pt x="7006" y="29"/>
                </a:lnTo>
                <a:lnTo>
                  <a:pt x="6990" y="22"/>
                </a:lnTo>
                <a:lnTo>
                  <a:pt x="6974" y="16"/>
                </a:lnTo>
                <a:lnTo>
                  <a:pt x="6957" y="11"/>
                </a:lnTo>
                <a:lnTo>
                  <a:pt x="6941" y="7"/>
                </a:lnTo>
                <a:lnTo>
                  <a:pt x="6924" y="4"/>
                </a:lnTo>
                <a:lnTo>
                  <a:pt x="6907" y="2"/>
                </a:lnTo>
                <a:lnTo>
                  <a:pt x="6890" y="1"/>
                </a:lnTo>
                <a:lnTo>
                  <a:pt x="6873" y="0"/>
                </a:lnTo>
                <a:lnTo>
                  <a:pt x="327" y="0"/>
                </a:lnTo>
              </a:path>
            </a:pathLst>
          </a:custGeom>
          <a:solidFill>
            <a:srgbClr val="0082b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1200" rIns="61200" tIns="31680" bIns="31680" anchor="ctr"/>
          <a:p>
            <a:pPr algn="ctr">
              <a:lnSpc>
                <a:spcPct val="100000"/>
              </a:lnSpc>
            </a:pPr>
            <a:r>
              <a:rPr b="0" lang="en-US" sz="16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起源于搜索引擎（</a:t>
            </a:r>
            <a:r>
              <a:rPr b="0" lang="en-US" sz="16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Google,</a:t>
            </a:r>
            <a:r>
              <a:rPr b="0" lang="en-US" sz="16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百度）</a:t>
            </a:r>
            <a:endParaRPr b="0"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7"/>
          <p:cNvSpPr/>
          <p:nvPr/>
        </p:nvSpPr>
        <p:spPr>
          <a:xfrm>
            <a:off x="1107000" y="3034800"/>
            <a:ext cx="4535280" cy="917280"/>
          </a:xfrm>
          <a:custGeom>
            <a:avLst/>
            <a:gdLst/>
            <a:ahLst/>
            <a:rect l="l" t="t" r="r" b="b"/>
            <a:pathLst>
              <a:path w="12601" h="2551">
                <a:moveTo>
                  <a:pt x="425" y="0"/>
                </a:moveTo>
                <a:lnTo>
                  <a:pt x="425" y="0"/>
                </a:lnTo>
                <a:lnTo>
                  <a:pt x="403" y="1"/>
                </a:lnTo>
                <a:lnTo>
                  <a:pt x="381" y="2"/>
                </a:lnTo>
                <a:lnTo>
                  <a:pt x="359" y="5"/>
                </a:lnTo>
                <a:lnTo>
                  <a:pt x="337" y="9"/>
                </a:lnTo>
                <a:lnTo>
                  <a:pt x="315" y="14"/>
                </a:lnTo>
                <a:lnTo>
                  <a:pt x="294" y="21"/>
                </a:lnTo>
                <a:lnTo>
                  <a:pt x="273" y="28"/>
                </a:lnTo>
                <a:lnTo>
                  <a:pt x="253" y="37"/>
                </a:lnTo>
                <a:lnTo>
                  <a:pt x="233" y="46"/>
                </a:lnTo>
                <a:lnTo>
                  <a:pt x="213" y="57"/>
                </a:lnTo>
                <a:lnTo>
                  <a:pt x="194" y="69"/>
                </a:lnTo>
                <a:lnTo>
                  <a:pt x="176" y="81"/>
                </a:lnTo>
                <a:lnTo>
                  <a:pt x="158" y="95"/>
                </a:lnTo>
                <a:lnTo>
                  <a:pt x="141" y="109"/>
                </a:lnTo>
                <a:lnTo>
                  <a:pt x="125" y="124"/>
                </a:lnTo>
                <a:lnTo>
                  <a:pt x="110" y="141"/>
                </a:lnTo>
                <a:lnTo>
                  <a:pt x="95" y="158"/>
                </a:lnTo>
                <a:lnTo>
                  <a:pt x="82" y="175"/>
                </a:lnTo>
                <a:lnTo>
                  <a:pt x="69" y="194"/>
                </a:lnTo>
                <a:lnTo>
                  <a:pt x="58" y="212"/>
                </a:lnTo>
                <a:lnTo>
                  <a:pt x="47" y="232"/>
                </a:lnTo>
                <a:lnTo>
                  <a:pt x="38" y="252"/>
                </a:lnTo>
                <a:lnTo>
                  <a:pt x="29" y="273"/>
                </a:lnTo>
                <a:lnTo>
                  <a:pt x="22" y="294"/>
                </a:lnTo>
                <a:lnTo>
                  <a:pt x="15" y="315"/>
                </a:lnTo>
                <a:lnTo>
                  <a:pt x="10" y="337"/>
                </a:lnTo>
                <a:lnTo>
                  <a:pt x="6" y="359"/>
                </a:lnTo>
                <a:lnTo>
                  <a:pt x="3" y="381"/>
                </a:lnTo>
                <a:lnTo>
                  <a:pt x="2" y="403"/>
                </a:lnTo>
                <a:lnTo>
                  <a:pt x="1" y="425"/>
                </a:lnTo>
                <a:lnTo>
                  <a:pt x="0" y="2125"/>
                </a:lnTo>
                <a:lnTo>
                  <a:pt x="0" y="2125"/>
                </a:lnTo>
                <a:lnTo>
                  <a:pt x="1" y="2147"/>
                </a:lnTo>
                <a:lnTo>
                  <a:pt x="2" y="2169"/>
                </a:lnTo>
                <a:lnTo>
                  <a:pt x="5" y="2191"/>
                </a:lnTo>
                <a:lnTo>
                  <a:pt x="9" y="2213"/>
                </a:lnTo>
                <a:lnTo>
                  <a:pt x="15" y="2235"/>
                </a:lnTo>
                <a:lnTo>
                  <a:pt x="21" y="2256"/>
                </a:lnTo>
                <a:lnTo>
                  <a:pt x="29" y="2277"/>
                </a:lnTo>
                <a:lnTo>
                  <a:pt x="37" y="2297"/>
                </a:lnTo>
                <a:lnTo>
                  <a:pt x="47" y="2317"/>
                </a:lnTo>
                <a:lnTo>
                  <a:pt x="57" y="2337"/>
                </a:lnTo>
                <a:lnTo>
                  <a:pt x="69" y="2355"/>
                </a:lnTo>
                <a:lnTo>
                  <a:pt x="82" y="2374"/>
                </a:lnTo>
                <a:lnTo>
                  <a:pt x="95" y="2391"/>
                </a:lnTo>
                <a:lnTo>
                  <a:pt x="110" y="2408"/>
                </a:lnTo>
                <a:lnTo>
                  <a:pt x="125" y="2424"/>
                </a:lnTo>
                <a:lnTo>
                  <a:pt x="141" y="2439"/>
                </a:lnTo>
                <a:lnTo>
                  <a:pt x="158" y="2454"/>
                </a:lnTo>
                <a:lnTo>
                  <a:pt x="176" y="2467"/>
                </a:lnTo>
                <a:lnTo>
                  <a:pt x="194" y="2480"/>
                </a:lnTo>
                <a:lnTo>
                  <a:pt x="213" y="2491"/>
                </a:lnTo>
                <a:lnTo>
                  <a:pt x="232" y="2502"/>
                </a:lnTo>
                <a:lnTo>
                  <a:pt x="252" y="2511"/>
                </a:lnTo>
                <a:lnTo>
                  <a:pt x="273" y="2520"/>
                </a:lnTo>
                <a:lnTo>
                  <a:pt x="294" y="2527"/>
                </a:lnTo>
                <a:lnTo>
                  <a:pt x="315" y="2534"/>
                </a:lnTo>
                <a:lnTo>
                  <a:pt x="337" y="2539"/>
                </a:lnTo>
                <a:lnTo>
                  <a:pt x="359" y="2543"/>
                </a:lnTo>
                <a:lnTo>
                  <a:pt x="381" y="2546"/>
                </a:lnTo>
                <a:lnTo>
                  <a:pt x="403" y="2547"/>
                </a:lnTo>
                <a:lnTo>
                  <a:pt x="425" y="2548"/>
                </a:lnTo>
                <a:lnTo>
                  <a:pt x="12175" y="2550"/>
                </a:lnTo>
                <a:lnTo>
                  <a:pt x="12175" y="2550"/>
                </a:lnTo>
                <a:lnTo>
                  <a:pt x="12197" y="2549"/>
                </a:lnTo>
                <a:lnTo>
                  <a:pt x="12219" y="2548"/>
                </a:lnTo>
                <a:lnTo>
                  <a:pt x="12241" y="2545"/>
                </a:lnTo>
                <a:lnTo>
                  <a:pt x="12263" y="2541"/>
                </a:lnTo>
                <a:lnTo>
                  <a:pt x="12285" y="2536"/>
                </a:lnTo>
                <a:lnTo>
                  <a:pt x="12306" y="2529"/>
                </a:lnTo>
                <a:lnTo>
                  <a:pt x="12327" y="2522"/>
                </a:lnTo>
                <a:lnTo>
                  <a:pt x="12348" y="2513"/>
                </a:lnTo>
                <a:lnTo>
                  <a:pt x="12368" y="2504"/>
                </a:lnTo>
                <a:lnTo>
                  <a:pt x="12388" y="2493"/>
                </a:lnTo>
                <a:lnTo>
                  <a:pt x="12406" y="2481"/>
                </a:lnTo>
                <a:lnTo>
                  <a:pt x="12425" y="2469"/>
                </a:lnTo>
                <a:lnTo>
                  <a:pt x="12442" y="2455"/>
                </a:lnTo>
                <a:lnTo>
                  <a:pt x="12459" y="2441"/>
                </a:lnTo>
                <a:lnTo>
                  <a:pt x="12476" y="2426"/>
                </a:lnTo>
                <a:lnTo>
                  <a:pt x="12491" y="2409"/>
                </a:lnTo>
                <a:lnTo>
                  <a:pt x="12505" y="2392"/>
                </a:lnTo>
                <a:lnTo>
                  <a:pt x="12519" y="2375"/>
                </a:lnTo>
                <a:lnTo>
                  <a:pt x="12531" y="2356"/>
                </a:lnTo>
                <a:lnTo>
                  <a:pt x="12543" y="2337"/>
                </a:lnTo>
                <a:lnTo>
                  <a:pt x="12554" y="2318"/>
                </a:lnTo>
                <a:lnTo>
                  <a:pt x="12563" y="2298"/>
                </a:lnTo>
                <a:lnTo>
                  <a:pt x="12572" y="2277"/>
                </a:lnTo>
                <a:lnTo>
                  <a:pt x="12579" y="2256"/>
                </a:lnTo>
                <a:lnTo>
                  <a:pt x="12586" y="2235"/>
                </a:lnTo>
                <a:lnTo>
                  <a:pt x="12591" y="2213"/>
                </a:lnTo>
                <a:lnTo>
                  <a:pt x="12595" y="2191"/>
                </a:lnTo>
                <a:lnTo>
                  <a:pt x="12598" y="2169"/>
                </a:lnTo>
                <a:lnTo>
                  <a:pt x="12599" y="2147"/>
                </a:lnTo>
                <a:lnTo>
                  <a:pt x="12600" y="2125"/>
                </a:lnTo>
                <a:lnTo>
                  <a:pt x="12600" y="425"/>
                </a:lnTo>
                <a:lnTo>
                  <a:pt x="12600" y="425"/>
                </a:lnTo>
                <a:lnTo>
                  <a:pt x="12599" y="403"/>
                </a:lnTo>
                <a:lnTo>
                  <a:pt x="12598" y="381"/>
                </a:lnTo>
                <a:lnTo>
                  <a:pt x="12595" y="359"/>
                </a:lnTo>
                <a:lnTo>
                  <a:pt x="12591" y="337"/>
                </a:lnTo>
                <a:lnTo>
                  <a:pt x="12586" y="315"/>
                </a:lnTo>
                <a:lnTo>
                  <a:pt x="12579" y="294"/>
                </a:lnTo>
                <a:lnTo>
                  <a:pt x="12572" y="273"/>
                </a:lnTo>
                <a:lnTo>
                  <a:pt x="12563" y="252"/>
                </a:lnTo>
                <a:lnTo>
                  <a:pt x="12554" y="232"/>
                </a:lnTo>
                <a:lnTo>
                  <a:pt x="12543" y="213"/>
                </a:lnTo>
                <a:lnTo>
                  <a:pt x="12532" y="194"/>
                </a:lnTo>
                <a:lnTo>
                  <a:pt x="12519" y="176"/>
                </a:lnTo>
                <a:lnTo>
                  <a:pt x="12506" y="158"/>
                </a:lnTo>
                <a:lnTo>
                  <a:pt x="12491" y="141"/>
                </a:lnTo>
                <a:lnTo>
                  <a:pt x="12476" y="125"/>
                </a:lnTo>
                <a:lnTo>
                  <a:pt x="12460" y="110"/>
                </a:lnTo>
                <a:lnTo>
                  <a:pt x="12443" y="95"/>
                </a:lnTo>
                <a:lnTo>
                  <a:pt x="12425" y="82"/>
                </a:lnTo>
                <a:lnTo>
                  <a:pt x="12407" y="69"/>
                </a:lnTo>
                <a:lnTo>
                  <a:pt x="12388" y="57"/>
                </a:lnTo>
                <a:lnTo>
                  <a:pt x="12369" y="47"/>
                </a:lnTo>
                <a:lnTo>
                  <a:pt x="12349" y="37"/>
                </a:lnTo>
                <a:lnTo>
                  <a:pt x="12328" y="29"/>
                </a:lnTo>
                <a:lnTo>
                  <a:pt x="12307" y="21"/>
                </a:lnTo>
                <a:lnTo>
                  <a:pt x="12286" y="15"/>
                </a:lnTo>
                <a:lnTo>
                  <a:pt x="12264" y="9"/>
                </a:lnTo>
                <a:lnTo>
                  <a:pt x="12242" y="5"/>
                </a:lnTo>
                <a:lnTo>
                  <a:pt x="12220" y="2"/>
                </a:lnTo>
                <a:lnTo>
                  <a:pt x="12198" y="1"/>
                </a:lnTo>
                <a:lnTo>
                  <a:pt x="12176" y="0"/>
                </a:lnTo>
                <a:lnTo>
                  <a:pt x="425" y="0"/>
                </a:lnTo>
              </a:path>
            </a:pathLst>
          </a:custGeom>
          <a:solidFill>
            <a:srgbClr val="0082b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1200" rIns="61200" tIns="31680" bIns="31680" anchor="ctr"/>
          <a:p>
            <a:pPr algn="ctr">
              <a:lnSpc>
                <a:spcPct val="100000"/>
              </a:lnSpc>
            </a:pPr>
            <a:r>
              <a:rPr b="0" lang="en-US" sz="16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全民大数据</a:t>
            </a:r>
            <a:endParaRPr b="0"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8"/>
          <p:cNvSpPr/>
          <p:nvPr/>
        </p:nvSpPr>
        <p:spPr>
          <a:xfrm>
            <a:off x="1603800" y="1977840"/>
            <a:ext cx="3562560" cy="795600"/>
          </a:xfrm>
          <a:custGeom>
            <a:avLst/>
            <a:gdLst/>
            <a:ahLst/>
            <a:rect l="l" t="t" r="r" b="b"/>
            <a:pathLst>
              <a:path w="9899" h="2213">
                <a:moveTo>
                  <a:pt x="368" y="0"/>
                </a:moveTo>
                <a:lnTo>
                  <a:pt x="368" y="0"/>
                </a:lnTo>
                <a:lnTo>
                  <a:pt x="349" y="1"/>
                </a:lnTo>
                <a:lnTo>
                  <a:pt x="330" y="2"/>
                </a:lnTo>
                <a:lnTo>
                  <a:pt x="310" y="5"/>
                </a:lnTo>
                <a:lnTo>
                  <a:pt x="291" y="8"/>
                </a:lnTo>
                <a:lnTo>
                  <a:pt x="273" y="13"/>
                </a:lnTo>
                <a:lnTo>
                  <a:pt x="254" y="18"/>
                </a:lnTo>
                <a:lnTo>
                  <a:pt x="236" y="24"/>
                </a:lnTo>
                <a:lnTo>
                  <a:pt x="218" y="32"/>
                </a:lnTo>
                <a:lnTo>
                  <a:pt x="201" y="40"/>
                </a:lnTo>
                <a:lnTo>
                  <a:pt x="184" y="49"/>
                </a:lnTo>
                <a:lnTo>
                  <a:pt x="168" y="59"/>
                </a:lnTo>
                <a:lnTo>
                  <a:pt x="152" y="70"/>
                </a:lnTo>
                <a:lnTo>
                  <a:pt x="136" y="82"/>
                </a:lnTo>
                <a:lnTo>
                  <a:pt x="122" y="95"/>
                </a:lnTo>
                <a:lnTo>
                  <a:pt x="108" y="108"/>
                </a:lnTo>
                <a:lnTo>
                  <a:pt x="95" y="122"/>
                </a:lnTo>
                <a:lnTo>
                  <a:pt x="82" y="136"/>
                </a:lnTo>
                <a:lnTo>
                  <a:pt x="70" y="152"/>
                </a:lnTo>
                <a:lnTo>
                  <a:pt x="59" y="168"/>
                </a:lnTo>
                <a:lnTo>
                  <a:pt x="49" y="184"/>
                </a:lnTo>
                <a:lnTo>
                  <a:pt x="40" y="201"/>
                </a:lnTo>
                <a:lnTo>
                  <a:pt x="32" y="218"/>
                </a:lnTo>
                <a:lnTo>
                  <a:pt x="24" y="236"/>
                </a:lnTo>
                <a:lnTo>
                  <a:pt x="18" y="254"/>
                </a:lnTo>
                <a:lnTo>
                  <a:pt x="13" y="273"/>
                </a:lnTo>
                <a:lnTo>
                  <a:pt x="8" y="291"/>
                </a:lnTo>
                <a:lnTo>
                  <a:pt x="5" y="310"/>
                </a:lnTo>
                <a:lnTo>
                  <a:pt x="2" y="330"/>
                </a:lnTo>
                <a:lnTo>
                  <a:pt x="1" y="349"/>
                </a:lnTo>
                <a:lnTo>
                  <a:pt x="0" y="368"/>
                </a:lnTo>
                <a:lnTo>
                  <a:pt x="0" y="1843"/>
                </a:lnTo>
                <a:lnTo>
                  <a:pt x="0" y="1843"/>
                </a:lnTo>
                <a:lnTo>
                  <a:pt x="1" y="1862"/>
                </a:lnTo>
                <a:lnTo>
                  <a:pt x="2" y="1881"/>
                </a:lnTo>
                <a:lnTo>
                  <a:pt x="5" y="1901"/>
                </a:lnTo>
                <a:lnTo>
                  <a:pt x="8" y="1920"/>
                </a:lnTo>
                <a:lnTo>
                  <a:pt x="13" y="1938"/>
                </a:lnTo>
                <a:lnTo>
                  <a:pt x="18" y="1957"/>
                </a:lnTo>
                <a:lnTo>
                  <a:pt x="24" y="1975"/>
                </a:lnTo>
                <a:lnTo>
                  <a:pt x="32" y="1993"/>
                </a:lnTo>
                <a:lnTo>
                  <a:pt x="40" y="2010"/>
                </a:lnTo>
                <a:lnTo>
                  <a:pt x="49" y="2027"/>
                </a:lnTo>
                <a:lnTo>
                  <a:pt x="59" y="2043"/>
                </a:lnTo>
                <a:lnTo>
                  <a:pt x="70" y="2059"/>
                </a:lnTo>
                <a:lnTo>
                  <a:pt x="82" y="2075"/>
                </a:lnTo>
                <a:lnTo>
                  <a:pt x="95" y="2089"/>
                </a:lnTo>
                <a:lnTo>
                  <a:pt x="108" y="2103"/>
                </a:lnTo>
                <a:lnTo>
                  <a:pt x="122" y="2116"/>
                </a:lnTo>
                <a:lnTo>
                  <a:pt x="136" y="2129"/>
                </a:lnTo>
                <a:lnTo>
                  <a:pt x="152" y="2141"/>
                </a:lnTo>
                <a:lnTo>
                  <a:pt x="168" y="2152"/>
                </a:lnTo>
                <a:lnTo>
                  <a:pt x="184" y="2162"/>
                </a:lnTo>
                <a:lnTo>
                  <a:pt x="201" y="2171"/>
                </a:lnTo>
                <a:lnTo>
                  <a:pt x="218" y="2179"/>
                </a:lnTo>
                <a:lnTo>
                  <a:pt x="236" y="2187"/>
                </a:lnTo>
                <a:lnTo>
                  <a:pt x="254" y="2193"/>
                </a:lnTo>
                <a:lnTo>
                  <a:pt x="273" y="2198"/>
                </a:lnTo>
                <a:lnTo>
                  <a:pt x="291" y="2203"/>
                </a:lnTo>
                <a:lnTo>
                  <a:pt x="310" y="2206"/>
                </a:lnTo>
                <a:lnTo>
                  <a:pt x="330" y="2209"/>
                </a:lnTo>
                <a:lnTo>
                  <a:pt x="349" y="2210"/>
                </a:lnTo>
                <a:lnTo>
                  <a:pt x="368" y="2211"/>
                </a:lnTo>
                <a:lnTo>
                  <a:pt x="9529" y="2212"/>
                </a:lnTo>
                <a:lnTo>
                  <a:pt x="9529" y="2211"/>
                </a:lnTo>
                <a:lnTo>
                  <a:pt x="9548" y="2210"/>
                </a:lnTo>
                <a:lnTo>
                  <a:pt x="9567" y="2209"/>
                </a:lnTo>
                <a:lnTo>
                  <a:pt x="9586" y="2206"/>
                </a:lnTo>
                <a:lnTo>
                  <a:pt x="9605" y="2203"/>
                </a:lnTo>
                <a:lnTo>
                  <a:pt x="9624" y="2199"/>
                </a:lnTo>
                <a:lnTo>
                  <a:pt x="9643" y="2193"/>
                </a:lnTo>
                <a:lnTo>
                  <a:pt x="9661" y="2187"/>
                </a:lnTo>
                <a:lnTo>
                  <a:pt x="9678" y="2179"/>
                </a:lnTo>
                <a:lnTo>
                  <a:pt x="9696" y="2171"/>
                </a:lnTo>
                <a:lnTo>
                  <a:pt x="9713" y="2162"/>
                </a:lnTo>
                <a:lnTo>
                  <a:pt x="9729" y="2152"/>
                </a:lnTo>
                <a:lnTo>
                  <a:pt x="9745" y="2141"/>
                </a:lnTo>
                <a:lnTo>
                  <a:pt x="9760" y="2129"/>
                </a:lnTo>
                <a:lnTo>
                  <a:pt x="9775" y="2117"/>
                </a:lnTo>
                <a:lnTo>
                  <a:pt x="9789" y="2104"/>
                </a:lnTo>
                <a:lnTo>
                  <a:pt x="9802" y="2090"/>
                </a:lnTo>
                <a:lnTo>
                  <a:pt x="9815" y="2075"/>
                </a:lnTo>
                <a:lnTo>
                  <a:pt x="9826" y="2060"/>
                </a:lnTo>
                <a:lnTo>
                  <a:pt x="9837" y="2044"/>
                </a:lnTo>
                <a:lnTo>
                  <a:pt x="9847" y="2028"/>
                </a:lnTo>
                <a:lnTo>
                  <a:pt x="9857" y="2011"/>
                </a:lnTo>
                <a:lnTo>
                  <a:pt x="9865" y="1993"/>
                </a:lnTo>
                <a:lnTo>
                  <a:pt x="9872" y="1976"/>
                </a:lnTo>
                <a:lnTo>
                  <a:pt x="9879" y="1957"/>
                </a:lnTo>
                <a:lnTo>
                  <a:pt x="9884" y="1939"/>
                </a:lnTo>
                <a:lnTo>
                  <a:pt x="9889" y="1920"/>
                </a:lnTo>
                <a:lnTo>
                  <a:pt x="9892" y="1901"/>
                </a:lnTo>
                <a:lnTo>
                  <a:pt x="9895" y="1882"/>
                </a:lnTo>
                <a:lnTo>
                  <a:pt x="9896" y="1863"/>
                </a:lnTo>
                <a:lnTo>
                  <a:pt x="9897" y="1844"/>
                </a:lnTo>
                <a:lnTo>
                  <a:pt x="9898" y="368"/>
                </a:lnTo>
                <a:lnTo>
                  <a:pt x="9897" y="368"/>
                </a:lnTo>
                <a:lnTo>
                  <a:pt x="9896" y="349"/>
                </a:lnTo>
                <a:lnTo>
                  <a:pt x="9895" y="330"/>
                </a:lnTo>
                <a:lnTo>
                  <a:pt x="9892" y="311"/>
                </a:lnTo>
                <a:lnTo>
                  <a:pt x="9889" y="292"/>
                </a:lnTo>
                <a:lnTo>
                  <a:pt x="9885" y="273"/>
                </a:lnTo>
                <a:lnTo>
                  <a:pt x="9879" y="254"/>
                </a:lnTo>
                <a:lnTo>
                  <a:pt x="9873" y="236"/>
                </a:lnTo>
                <a:lnTo>
                  <a:pt x="9865" y="219"/>
                </a:lnTo>
                <a:lnTo>
                  <a:pt x="9857" y="201"/>
                </a:lnTo>
                <a:lnTo>
                  <a:pt x="9848" y="184"/>
                </a:lnTo>
                <a:lnTo>
                  <a:pt x="9838" y="168"/>
                </a:lnTo>
                <a:lnTo>
                  <a:pt x="9827" y="152"/>
                </a:lnTo>
                <a:lnTo>
                  <a:pt x="9815" y="137"/>
                </a:lnTo>
                <a:lnTo>
                  <a:pt x="9803" y="122"/>
                </a:lnTo>
                <a:lnTo>
                  <a:pt x="9790" y="108"/>
                </a:lnTo>
                <a:lnTo>
                  <a:pt x="9776" y="95"/>
                </a:lnTo>
                <a:lnTo>
                  <a:pt x="9761" y="82"/>
                </a:lnTo>
                <a:lnTo>
                  <a:pt x="9746" y="71"/>
                </a:lnTo>
                <a:lnTo>
                  <a:pt x="9730" y="60"/>
                </a:lnTo>
                <a:lnTo>
                  <a:pt x="9714" y="50"/>
                </a:lnTo>
                <a:lnTo>
                  <a:pt x="9697" y="40"/>
                </a:lnTo>
                <a:lnTo>
                  <a:pt x="9679" y="32"/>
                </a:lnTo>
                <a:lnTo>
                  <a:pt x="9662" y="25"/>
                </a:lnTo>
                <a:lnTo>
                  <a:pt x="9643" y="18"/>
                </a:lnTo>
                <a:lnTo>
                  <a:pt x="9625" y="13"/>
                </a:lnTo>
                <a:lnTo>
                  <a:pt x="9606" y="8"/>
                </a:lnTo>
                <a:lnTo>
                  <a:pt x="9587" y="5"/>
                </a:lnTo>
                <a:lnTo>
                  <a:pt x="9568" y="2"/>
                </a:lnTo>
                <a:lnTo>
                  <a:pt x="9549" y="1"/>
                </a:lnTo>
                <a:lnTo>
                  <a:pt x="9530" y="0"/>
                </a:lnTo>
                <a:lnTo>
                  <a:pt x="368" y="0"/>
                </a:lnTo>
              </a:path>
            </a:pathLst>
          </a:custGeom>
          <a:solidFill>
            <a:srgbClr val="0082b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1200" rIns="61200" tIns="31680" bIns="31680" anchor="ctr"/>
          <a:p>
            <a:pPr algn="ctr">
              <a:lnSpc>
                <a:spcPct val="100000"/>
              </a:lnSpc>
            </a:pPr>
            <a:r>
              <a:rPr b="0" lang="en-US" sz="16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社交网络，电商等互联网领域丰富发展（</a:t>
            </a:r>
            <a:r>
              <a:rPr b="0" lang="en-US" sz="16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Facebook, QQ, Alibaba</a:t>
            </a:r>
            <a:r>
              <a:rPr b="0" lang="en-US" sz="16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）</a:t>
            </a:r>
            <a:endParaRPr b="0"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5670000" y="4782960"/>
            <a:ext cx="742320" cy="1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2"/>
          <p:cNvSpPr/>
          <p:nvPr/>
        </p:nvSpPr>
        <p:spPr>
          <a:xfrm>
            <a:off x="443160" y="4779720"/>
            <a:ext cx="2894040" cy="1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李丰 </a:t>
            </a: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| </a:t>
            </a: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大数据</a:t>
            </a:r>
            <a:endParaRPr b="0" lang="en-US" sz="6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5758920" y="221760"/>
            <a:ext cx="59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4"/>
          <p:cNvSpPr/>
          <p:nvPr/>
        </p:nvSpPr>
        <p:spPr>
          <a:xfrm>
            <a:off x="202680" y="435600"/>
            <a:ext cx="4773240" cy="43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1200" rIns="61200" tIns="31680" bIns="31680" anchor="ctr"/>
          <a:p>
            <a:pPr>
              <a:lnSpc>
                <a:spcPct val="100000"/>
              </a:lnSpc>
            </a:pPr>
            <a:r>
              <a:rPr b="1" lang="en-US" sz="2180" spc="-1" strike="noStrike">
                <a:solidFill>
                  <a:srgbClr val="00577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大数据应用经典案例</a:t>
            </a:r>
            <a:endParaRPr b="0" lang="en-US" sz="21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1052280" y="1221480"/>
            <a:ext cx="4535280" cy="2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3" name="Picture 3" descr=""/>
          <p:cNvPicPr/>
          <p:nvPr/>
        </p:nvPicPr>
        <p:blipFill>
          <a:blip r:embed="rId1"/>
          <a:stretch/>
        </p:blipFill>
        <p:spPr>
          <a:xfrm>
            <a:off x="3069360" y="1316520"/>
            <a:ext cx="1726560" cy="1367280"/>
          </a:xfrm>
          <a:prstGeom prst="rect">
            <a:avLst/>
          </a:prstGeom>
          <a:ln>
            <a:noFill/>
          </a:ln>
        </p:spPr>
      </p:pic>
      <p:pic>
        <p:nvPicPr>
          <p:cNvPr id="264" name="Picture 4" descr=""/>
          <p:cNvPicPr/>
          <p:nvPr/>
        </p:nvPicPr>
        <p:blipFill>
          <a:blip r:embed="rId2"/>
          <a:stretch/>
        </p:blipFill>
        <p:spPr>
          <a:xfrm>
            <a:off x="620280" y="2895480"/>
            <a:ext cx="2268360" cy="1537560"/>
          </a:xfrm>
          <a:prstGeom prst="rect">
            <a:avLst/>
          </a:prstGeom>
          <a:ln>
            <a:noFill/>
          </a:ln>
        </p:spPr>
      </p:pic>
      <p:pic>
        <p:nvPicPr>
          <p:cNvPr id="265" name="Picture 5" descr=""/>
          <p:cNvPicPr/>
          <p:nvPr/>
        </p:nvPicPr>
        <p:blipFill>
          <a:blip r:embed="rId3"/>
          <a:stretch/>
        </p:blipFill>
        <p:spPr>
          <a:xfrm>
            <a:off x="4022640" y="2895480"/>
            <a:ext cx="2544840" cy="1515960"/>
          </a:xfrm>
          <a:prstGeom prst="rect">
            <a:avLst/>
          </a:prstGeom>
          <a:ln>
            <a:noFill/>
          </a:ln>
        </p:spPr>
      </p:pic>
      <p:sp>
        <p:nvSpPr>
          <p:cNvPr id="266" name="CustomShape 6"/>
          <p:cNvSpPr/>
          <p:nvPr/>
        </p:nvSpPr>
        <p:spPr>
          <a:xfrm>
            <a:off x="3104640" y="3544560"/>
            <a:ext cx="755280" cy="337320"/>
          </a:xfrm>
          <a:custGeom>
            <a:avLst/>
            <a:gdLst/>
            <a:ahLst/>
            <a:rect l="l" t="t" r="r" b="b"/>
            <a:pathLst>
              <a:path w="2101" h="940">
                <a:moveTo>
                  <a:pt x="0" y="234"/>
                </a:moveTo>
                <a:lnTo>
                  <a:pt x="1551" y="234"/>
                </a:lnTo>
                <a:lnTo>
                  <a:pt x="1551" y="0"/>
                </a:lnTo>
                <a:lnTo>
                  <a:pt x="2100" y="469"/>
                </a:lnTo>
                <a:lnTo>
                  <a:pt x="1551" y="939"/>
                </a:lnTo>
                <a:lnTo>
                  <a:pt x="1551" y="704"/>
                </a:lnTo>
                <a:lnTo>
                  <a:pt x="0" y="704"/>
                </a:lnTo>
                <a:lnTo>
                  <a:pt x="0" y="234"/>
                </a:lnTo>
              </a:path>
            </a:pathLst>
          </a:custGeom>
          <a:solidFill>
            <a:srgbClr val="00adee"/>
          </a:solidFill>
          <a:ln w="9360">
            <a:solidFill>
              <a:srgbClr val="26262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7"/>
          <p:cNvSpPr/>
          <p:nvPr/>
        </p:nvSpPr>
        <p:spPr>
          <a:xfrm>
            <a:off x="134280" y="1167840"/>
            <a:ext cx="2915280" cy="43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1200" rIns="61200" tIns="31680" bIns="31680" anchor="ctr"/>
          <a:p>
            <a:pPr>
              <a:lnSpc>
                <a:spcPct val="100000"/>
              </a:lnSpc>
            </a:pPr>
            <a:r>
              <a:rPr b="1" lang="en-US" sz="1360" spc="-1" strike="noStrike">
                <a:solidFill>
                  <a:srgbClr val="00577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经典教科书案例</a:t>
            </a:r>
            <a:r>
              <a:rPr b="1" lang="en-US" sz="1360" spc="-1" strike="noStrike">
                <a:solidFill>
                  <a:srgbClr val="00577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---</a:t>
            </a:r>
            <a:r>
              <a:rPr b="1" lang="en-US" sz="1360" spc="-1" strike="noStrike">
                <a:solidFill>
                  <a:srgbClr val="00577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奶爸与啤酒</a:t>
            </a:r>
            <a:endParaRPr b="0" lang="en-US" sz="13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8"/>
          <p:cNvSpPr/>
          <p:nvPr/>
        </p:nvSpPr>
        <p:spPr>
          <a:xfrm>
            <a:off x="187920" y="2409840"/>
            <a:ext cx="2916360" cy="43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1200" rIns="61200" tIns="31680" bIns="31680" anchor="ctr"/>
          <a:p>
            <a:pPr>
              <a:lnSpc>
                <a:spcPct val="100000"/>
              </a:lnSpc>
            </a:pPr>
            <a:r>
              <a:rPr b="1" lang="en-US" sz="1360" spc="-1" strike="noStrike">
                <a:solidFill>
                  <a:srgbClr val="00577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Prada,RFID,</a:t>
            </a:r>
            <a:r>
              <a:rPr b="1" lang="en-US" sz="1360" spc="-1" strike="noStrike">
                <a:solidFill>
                  <a:srgbClr val="00577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大数据分析</a:t>
            </a:r>
            <a:endParaRPr b="0" lang="en-US" sz="13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5670000" y="4782960"/>
            <a:ext cx="742320" cy="1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2"/>
          <p:cNvSpPr/>
          <p:nvPr/>
        </p:nvSpPr>
        <p:spPr>
          <a:xfrm>
            <a:off x="443160" y="4779720"/>
            <a:ext cx="2894040" cy="1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李丰 </a:t>
            </a: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| </a:t>
            </a: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大数据</a:t>
            </a:r>
            <a:endParaRPr b="0" lang="en-US" sz="6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5758920" y="221760"/>
            <a:ext cx="59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4"/>
          <p:cNvSpPr/>
          <p:nvPr/>
        </p:nvSpPr>
        <p:spPr>
          <a:xfrm>
            <a:off x="202680" y="438840"/>
            <a:ext cx="4773240" cy="43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1200" rIns="61200" tIns="31680" bIns="31680" anchor="ctr"/>
          <a:p>
            <a:pPr>
              <a:lnSpc>
                <a:spcPct val="100000"/>
              </a:lnSpc>
            </a:pPr>
            <a:r>
              <a:rPr b="1" lang="en-US" sz="2180" spc="-1" strike="noStrike">
                <a:solidFill>
                  <a:srgbClr val="00577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大数据应用经典案例</a:t>
            </a:r>
            <a:endParaRPr b="0" lang="en-US" sz="21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5"/>
          <p:cNvSpPr/>
          <p:nvPr/>
        </p:nvSpPr>
        <p:spPr>
          <a:xfrm>
            <a:off x="1052280" y="1221480"/>
            <a:ext cx="4535280" cy="2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6"/>
          <p:cNvSpPr/>
          <p:nvPr/>
        </p:nvSpPr>
        <p:spPr>
          <a:xfrm>
            <a:off x="1339560" y="2045520"/>
            <a:ext cx="52560" cy="52560"/>
          </a:xfrm>
          <a:custGeom>
            <a:avLst/>
            <a:gdLst/>
            <a:ahLst/>
            <a:rect l="l" t="t" r="r" b="b"/>
            <a:pathLst>
              <a:path w="149" h="149">
                <a:moveTo>
                  <a:pt x="0" y="74"/>
                </a:moveTo>
                <a:lnTo>
                  <a:pt x="60" y="60"/>
                </a:lnTo>
                <a:lnTo>
                  <a:pt x="74" y="0"/>
                </a:lnTo>
                <a:lnTo>
                  <a:pt x="87" y="60"/>
                </a:lnTo>
                <a:lnTo>
                  <a:pt x="148" y="74"/>
                </a:lnTo>
                <a:lnTo>
                  <a:pt x="87" y="87"/>
                </a:lnTo>
                <a:lnTo>
                  <a:pt x="74" y="148"/>
                </a:lnTo>
                <a:lnTo>
                  <a:pt x="60" y="87"/>
                </a:lnTo>
                <a:lnTo>
                  <a:pt x="0" y="74"/>
                </a:lnTo>
              </a:path>
            </a:pathLst>
          </a:custGeom>
          <a:solidFill>
            <a:srgbClr val="00adee"/>
          </a:solidFill>
          <a:ln w="25560">
            <a:solidFill>
              <a:srgbClr val="0070c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7"/>
          <p:cNvSpPr/>
          <p:nvPr/>
        </p:nvSpPr>
        <p:spPr>
          <a:xfrm>
            <a:off x="1351080" y="2584800"/>
            <a:ext cx="52560" cy="54000"/>
          </a:xfrm>
          <a:custGeom>
            <a:avLst/>
            <a:gdLst/>
            <a:ahLst/>
            <a:rect l="l" t="t" r="r" b="b"/>
            <a:pathLst>
              <a:path w="149" h="153">
                <a:moveTo>
                  <a:pt x="0" y="76"/>
                </a:moveTo>
                <a:lnTo>
                  <a:pt x="60" y="62"/>
                </a:lnTo>
                <a:lnTo>
                  <a:pt x="74" y="0"/>
                </a:lnTo>
                <a:lnTo>
                  <a:pt x="87" y="62"/>
                </a:lnTo>
                <a:lnTo>
                  <a:pt x="148" y="76"/>
                </a:lnTo>
                <a:lnTo>
                  <a:pt x="87" y="89"/>
                </a:lnTo>
                <a:lnTo>
                  <a:pt x="74" y="152"/>
                </a:lnTo>
                <a:lnTo>
                  <a:pt x="60" y="89"/>
                </a:lnTo>
                <a:lnTo>
                  <a:pt x="0" y="76"/>
                </a:lnTo>
              </a:path>
            </a:pathLst>
          </a:custGeom>
          <a:solidFill>
            <a:srgbClr val="00b0f0"/>
          </a:solidFill>
          <a:ln w="25560">
            <a:solidFill>
              <a:srgbClr val="0070c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76" name="Picture 5" descr=""/>
          <p:cNvPicPr/>
          <p:nvPr/>
        </p:nvPicPr>
        <p:blipFill>
          <a:blip r:embed="rId1"/>
          <a:stretch/>
        </p:blipFill>
        <p:spPr>
          <a:xfrm>
            <a:off x="1052280" y="1221480"/>
            <a:ext cx="4266360" cy="2660400"/>
          </a:xfrm>
          <a:prstGeom prst="rect">
            <a:avLst/>
          </a:prstGeom>
          <a:ln>
            <a:noFill/>
          </a:ln>
        </p:spPr>
      </p:pic>
      <p:sp>
        <p:nvSpPr>
          <p:cNvPr id="277" name="CustomShape 8"/>
          <p:cNvSpPr/>
          <p:nvPr/>
        </p:nvSpPr>
        <p:spPr>
          <a:xfrm>
            <a:off x="298440" y="821520"/>
            <a:ext cx="2105640" cy="43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1200" rIns="61200" tIns="31680" bIns="31680" anchor="ctr"/>
          <a:p>
            <a:pPr>
              <a:lnSpc>
                <a:spcPct val="100000"/>
              </a:lnSpc>
            </a:pPr>
            <a:r>
              <a:rPr b="1" lang="en-US" sz="1910" spc="-1" strike="noStrike">
                <a:solidFill>
                  <a:srgbClr val="00577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淘宝数据魔方</a:t>
            </a:r>
            <a:endParaRPr b="0" lang="en-US" sz="19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9"/>
          <p:cNvSpPr/>
          <p:nvPr/>
        </p:nvSpPr>
        <p:spPr>
          <a:xfrm>
            <a:off x="513000" y="4300560"/>
            <a:ext cx="4480560" cy="43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1200" rIns="61200" tIns="31680" bIns="31680" anchor="ctr"/>
          <a:p>
            <a:pPr>
              <a:lnSpc>
                <a:spcPct val="100000"/>
              </a:lnSpc>
            </a:pPr>
            <a:r>
              <a:rPr b="1" lang="en-US" sz="1640" spc="-1" strike="noStrike">
                <a:solidFill>
                  <a:srgbClr val="00577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类似产品：京东罗盘，微数据等</a:t>
            </a:r>
            <a:endParaRPr b="0"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5670000" y="4782960"/>
            <a:ext cx="742320" cy="1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2"/>
          <p:cNvSpPr/>
          <p:nvPr/>
        </p:nvSpPr>
        <p:spPr>
          <a:xfrm>
            <a:off x="443160" y="4779720"/>
            <a:ext cx="2894040" cy="1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李丰 </a:t>
            </a: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| </a:t>
            </a: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大数据</a:t>
            </a:r>
            <a:endParaRPr b="0" lang="en-US" sz="6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5758920" y="221760"/>
            <a:ext cx="59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4"/>
          <p:cNvSpPr/>
          <p:nvPr/>
        </p:nvSpPr>
        <p:spPr>
          <a:xfrm>
            <a:off x="186480" y="438840"/>
            <a:ext cx="4773240" cy="43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1200" rIns="61200" tIns="31680" bIns="31680" anchor="ctr"/>
          <a:p>
            <a:pPr>
              <a:lnSpc>
                <a:spcPct val="100000"/>
              </a:lnSpc>
            </a:pPr>
            <a:r>
              <a:rPr b="1" lang="en-US" sz="2180" spc="-1" strike="noStrike">
                <a:solidFill>
                  <a:srgbClr val="00577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大数据应用经典案例</a:t>
            </a:r>
            <a:endParaRPr b="0" lang="en-US" sz="21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5"/>
          <p:cNvSpPr/>
          <p:nvPr/>
        </p:nvSpPr>
        <p:spPr>
          <a:xfrm>
            <a:off x="1052280" y="1221480"/>
            <a:ext cx="4535280" cy="2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6"/>
          <p:cNvSpPr/>
          <p:nvPr/>
        </p:nvSpPr>
        <p:spPr>
          <a:xfrm>
            <a:off x="1339560" y="2045520"/>
            <a:ext cx="52560" cy="52560"/>
          </a:xfrm>
          <a:custGeom>
            <a:avLst/>
            <a:gdLst/>
            <a:ahLst/>
            <a:rect l="l" t="t" r="r" b="b"/>
            <a:pathLst>
              <a:path w="149" h="149">
                <a:moveTo>
                  <a:pt x="0" y="74"/>
                </a:moveTo>
                <a:lnTo>
                  <a:pt x="60" y="60"/>
                </a:lnTo>
                <a:lnTo>
                  <a:pt x="74" y="0"/>
                </a:lnTo>
                <a:lnTo>
                  <a:pt x="87" y="60"/>
                </a:lnTo>
                <a:lnTo>
                  <a:pt x="148" y="74"/>
                </a:lnTo>
                <a:lnTo>
                  <a:pt x="87" y="87"/>
                </a:lnTo>
                <a:lnTo>
                  <a:pt x="74" y="148"/>
                </a:lnTo>
                <a:lnTo>
                  <a:pt x="60" y="87"/>
                </a:lnTo>
                <a:lnTo>
                  <a:pt x="0" y="74"/>
                </a:lnTo>
              </a:path>
            </a:pathLst>
          </a:custGeom>
          <a:solidFill>
            <a:srgbClr val="00adee"/>
          </a:solidFill>
          <a:ln w="25560">
            <a:solidFill>
              <a:srgbClr val="0070c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7"/>
          <p:cNvSpPr/>
          <p:nvPr/>
        </p:nvSpPr>
        <p:spPr>
          <a:xfrm>
            <a:off x="1351080" y="2584800"/>
            <a:ext cx="52560" cy="54000"/>
          </a:xfrm>
          <a:custGeom>
            <a:avLst/>
            <a:gdLst/>
            <a:ahLst/>
            <a:rect l="l" t="t" r="r" b="b"/>
            <a:pathLst>
              <a:path w="149" h="153">
                <a:moveTo>
                  <a:pt x="0" y="76"/>
                </a:moveTo>
                <a:lnTo>
                  <a:pt x="60" y="62"/>
                </a:lnTo>
                <a:lnTo>
                  <a:pt x="74" y="0"/>
                </a:lnTo>
                <a:lnTo>
                  <a:pt x="87" y="62"/>
                </a:lnTo>
                <a:lnTo>
                  <a:pt x="148" y="76"/>
                </a:lnTo>
                <a:lnTo>
                  <a:pt x="87" y="89"/>
                </a:lnTo>
                <a:lnTo>
                  <a:pt x="74" y="152"/>
                </a:lnTo>
                <a:lnTo>
                  <a:pt x="60" y="89"/>
                </a:lnTo>
                <a:lnTo>
                  <a:pt x="0" y="76"/>
                </a:lnTo>
              </a:path>
            </a:pathLst>
          </a:custGeom>
          <a:solidFill>
            <a:srgbClr val="00b0f0"/>
          </a:solidFill>
          <a:ln w="25560">
            <a:solidFill>
              <a:srgbClr val="0070c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86" name="Picture 5" descr=""/>
          <p:cNvPicPr/>
          <p:nvPr/>
        </p:nvPicPr>
        <p:blipFill>
          <a:blip r:embed="rId1"/>
          <a:stretch/>
        </p:blipFill>
        <p:spPr>
          <a:xfrm>
            <a:off x="1107000" y="1276200"/>
            <a:ext cx="4750560" cy="3413880"/>
          </a:xfrm>
          <a:prstGeom prst="rect">
            <a:avLst/>
          </a:prstGeom>
          <a:ln>
            <a:noFill/>
          </a:ln>
        </p:spPr>
      </p:pic>
      <p:sp>
        <p:nvSpPr>
          <p:cNvPr id="287" name="CustomShape 8"/>
          <p:cNvSpPr/>
          <p:nvPr/>
        </p:nvSpPr>
        <p:spPr>
          <a:xfrm>
            <a:off x="202680" y="934560"/>
            <a:ext cx="4773240" cy="43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1200" rIns="61200" tIns="31680" bIns="31680" anchor="ctr"/>
          <a:p>
            <a:pPr>
              <a:lnSpc>
                <a:spcPct val="100000"/>
              </a:lnSpc>
            </a:pPr>
            <a:r>
              <a:rPr b="1" lang="en-US" sz="1640" spc="-1" strike="noStrike">
                <a:solidFill>
                  <a:srgbClr val="00577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QQ</a:t>
            </a:r>
            <a:r>
              <a:rPr b="1" lang="en-US" sz="1640" spc="-1" strike="noStrike">
                <a:solidFill>
                  <a:srgbClr val="00577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圈子把前女友推荐给未婚妻</a:t>
            </a:r>
            <a:endParaRPr b="0"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342720" y="205200"/>
            <a:ext cx="617148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1" lang="en-US" sz="2180" spc="-1" strike="noStrike">
                <a:solidFill>
                  <a:srgbClr val="005777"/>
                </a:solidFill>
                <a:uFill>
                  <a:solidFill>
                    <a:srgbClr val="ffffff"/>
                  </a:solidFill>
                </a:uFill>
                <a:latin typeface="微软雅黑"/>
              </a:rPr>
              <a:t>大数据解决方案：医药销售预测</a:t>
            </a:r>
            <a:endParaRPr b="0" lang="en-US" sz="21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342720" y="1099800"/>
            <a:ext cx="6171480" cy="31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传统数据：各种药品门店销售数据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困扰：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如何精准的控制库存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如何预测接下来五天的进药量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门店销售人员不懂大数据，甚至不会操作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Excel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解决方案：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结合外部数据：天气数据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数据上云，中央解决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门店销售人员配备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42720" y="205200"/>
            <a:ext cx="617148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1" lang="en-US" sz="2180" spc="-1" strike="noStrike">
                <a:solidFill>
                  <a:srgbClr val="00577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大数据时代最关心的几个问题</a:t>
            </a:r>
            <a:endParaRPr b="0" lang="en-US" sz="21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342720" y="1203480"/>
            <a:ext cx="6171480" cy="29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ZShuSong-Z01S"/>
                <a:ea typeface="FZShuSong-Z01S"/>
              </a:rPr>
              <a:t>什么是大数据？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ZShuSong-Z01S"/>
                <a:ea typeface="FZShuSong-Z01S"/>
              </a:rPr>
              <a:t>大数据能做什么？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ZShuSong-Z01S"/>
                <a:ea typeface="FZShuSong-Z01S"/>
              </a:rPr>
              <a:t>哪里有大数据？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ZShuSong-Z01S"/>
                <a:ea typeface="FZShuSong-Z01S"/>
              </a:rPr>
              <a:t>怎么分析大数据？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5670000" y="4782960"/>
            <a:ext cx="742320" cy="1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2"/>
          <p:cNvSpPr/>
          <p:nvPr/>
        </p:nvSpPr>
        <p:spPr>
          <a:xfrm>
            <a:off x="443160" y="4779720"/>
            <a:ext cx="2894040" cy="1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李丰 </a:t>
            </a: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| </a:t>
            </a: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大数据</a:t>
            </a:r>
            <a:endParaRPr b="0" lang="en-US" sz="6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5758920" y="221760"/>
            <a:ext cx="59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4"/>
          <p:cNvSpPr/>
          <p:nvPr/>
        </p:nvSpPr>
        <p:spPr>
          <a:xfrm>
            <a:off x="260280" y="651240"/>
            <a:ext cx="489816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80" spc="-1" strike="noStrike">
                <a:solidFill>
                  <a:srgbClr val="00577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事实</a:t>
            </a:r>
            <a:endParaRPr b="0" lang="en-US" sz="21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0" y="1225440"/>
            <a:ext cx="6171480" cy="29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b01513"/>
              </a:buClr>
              <a:buSzPct val="45000"/>
              <a:buFont typeface="Wingdings" charset="2"/>
              <a:buChar char=""/>
            </a:pPr>
            <a:r>
              <a:rPr b="0" lang="en-US" sz="191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48</a:t>
            </a:r>
            <a:r>
              <a:rPr b="0" lang="en-US" sz="191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％的高管认为，大数据是一个有用的工具，而另外</a:t>
            </a:r>
            <a:r>
              <a:rPr b="0" lang="en-US" sz="191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23</a:t>
            </a:r>
            <a:r>
              <a:rPr b="0" lang="en-US" sz="191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％的人认为大数据将彻底改变企业的管理方式。</a:t>
            </a:r>
            <a:endParaRPr b="0" lang="en-US" sz="19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b01513"/>
              </a:buClr>
              <a:buSzPct val="45000"/>
              <a:buFont typeface="Wingdings" charset="2"/>
              <a:buChar char=""/>
            </a:pPr>
            <a:r>
              <a:rPr b="0" lang="en-US" sz="191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缺乏了解如何利用大数据直接阻碍了大数据在企业中的应用。</a:t>
            </a:r>
            <a:endParaRPr b="0" lang="en-US" sz="19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</a:pPr>
            <a:endParaRPr b="0" lang="en-US" sz="19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5670000" y="4782960"/>
            <a:ext cx="742320" cy="1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2"/>
          <p:cNvSpPr/>
          <p:nvPr/>
        </p:nvSpPr>
        <p:spPr>
          <a:xfrm>
            <a:off x="443160" y="4779720"/>
            <a:ext cx="2894040" cy="1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李丰 </a:t>
            </a: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| </a:t>
            </a: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大数据</a:t>
            </a:r>
            <a:endParaRPr b="0" lang="en-US" sz="6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5758920" y="221760"/>
            <a:ext cx="59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4"/>
          <p:cNvSpPr/>
          <p:nvPr/>
        </p:nvSpPr>
        <p:spPr>
          <a:xfrm>
            <a:off x="0" y="743040"/>
            <a:ext cx="489816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180" spc="-1" strike="noStrike">
                <a:solidFill>
                  <a:srgbClr val="00577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想像中的大数据</a:t>
            </a:r>
            <a:endParaRPr b="0" lang="en-US" sz="21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Picture 3" descr=""/>
          <p:cNvPicPr/>
          <p:nvPr/>
        </p:nvPicPr>
        <p:blipFill>
          <a:blip r:embed="rId1"/>
          <a:stretch/>
        </p:blipFill>
        <p:spPr>
          <a:xfrm>
            <a:off x="342720" y="1224720"/>
            <a:ext cx="6126120" cy="298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5670000" y="4782960"/>
            <a:ext cx="742320" cy="1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2"/>
          <p:cNvSpPr/>
          <p:nvPr/>
        </p:nvSpPr>
        <p:spPr>
          <a:xfrm>
            <a:off x="443160" y="4779720"/>
            <a:ext cx="2894040" cy="1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李丰 </a:t>
            </a: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| </a:t>
            </a: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大数据</a:t>
            </a:r>
            <a:endParaRPr b="0" lang="en-US" sz="6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5758920" y="221760"/>
            <a:ext cx="59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4"/>
          <p:cNvSpPr/>
          <p:nvPr/>
        </p:nvSpPr>
        <p:spPr>
          <a:xfrm>
            <a:off x="0" y="393840"/>
            <a:ext cx="489816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实际的大数据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Picture 3" descr=""/>
          <p:cNvPicPr/>
          <p:nvPr/>
        </p:nvPicPr>
        <p:blipFill>
          <a:blip r:embed="rId1"/>
          <a:stretch/>
        </p:blipFill>
        <p:spPr>
          <a:xfrm>
            <a:off x="342720" y="1224720"/>
            <a:ext cx="6250320" cy="300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670000" y="4782960"/>
            <a:ext cx="742320" cy="1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2"/>
          <p:cNvSpPr/>
          <p:nvPr/>
        </p:nvSpPr>
        <p:spPr>
          <a:xfrm>
            <a:off x="443160" y="4779720"/>
            <a:ext cx="2894040" cy="1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李丰 </a:t>
            </a: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| </a:t>
            </a: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大数据</a:t>
            </a:r>
            <a:endParaRPr b="0" lang="en-US" sz="6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5758920" y="221760"/>
            <a:ext cx="59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4"/>
          <p:cNvSpPr/>
          <p:nvPr/>
        </p:nvSpPr>
        <p:spPr>
          <a:xfrm>
            <a:off x="202680" y="435600"/>
            <a:ext cx="4773240" cy="43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1200" rIns="61200" tIns="31680" bIns="31680" anchor="ctr"/>
          <a:p>
            <a:pPr>
              <a:lnSpc>
                <a:spcPct val="100000"/>
              </a:lnSpc>
            </a:pPr>
            <a:r>
              <a:rPr b="1" lang="en-US" sz="2180" spc="-1" strike="noStrike">
                <a:solidFill>
                  <a:srgbClr val="005777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大数据起源与发展</a:t>
            </a:r>
            <a:endParaRPr b="0" lang="en-US" sz="21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1052280" y="1221480"/>
            <a:ext cx="4535280" cy="2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6"/>
          <p:cNvSpPr/>
          <p:nvPr/>
        </p:nvSpPr>
        <p:spPr>
          <a:xfrm>
            <a:off x="2023920" y="1351440"/>
            <a:ext cx="2592000" cy="592200"/>
          </a:xfrm>
          <a:custGeom>
            <a:avLst/>
            <a:gdLst/>
            <a:ahLst/>
            <a:rect l="l" t="t" r="r" b="b"/>
            <a:pathLst>
              <a:path w="7203" h="1648">
                <a:moveTo>
                  <a:pt x="274" y="0"/>
                </a:moveTo>
                <a:lnTo>
                  <a:pt x="274" y="0"/>
                </a:lnTo>
                <a:lnTo>
                  <a:pt x="260" y="0"/>
                </a:lnTo>
                <a:lnTo>
                  <a:pt x="245" y="2"/>
                </a:lnTo>
                <a:lnTo>
                  <a:pt x="231" y="3"/>
                </a:lnTo>
                <a:lnTo>
                  <a:pt x="217" y="6"/>
                </a:lnTo>
                <a:lnTo>
                  <a:pt x="203" y="9"/>
                </a:lnTo>
                <a:lnTo>
                  <a:pt x="189" y="13"/>
                </a:lnTo>
                <a:lnTo>
                  <a:pt x="176" y="18"/>
                </a:lnTo>
                <a:lnTo>
                  <a:pt x="163" y="24"/>
                </a:lnTo>
                <a:lnTo>
                  <a:pt x="150" y="30"/>
                </a:lnTo>
                <a:lnTo>
                  <a:pt x="137" y="37"/>
                </a:lnTo>
                <a:lnTo>
                  <a:pt x="125" y="44"/>
                </a:lnTo>
                <a:lnTo>
                  <a:pt x="113" y="52"/>
                </a:lnTo>
                <a:lnTo>
                  <a:pt x="102" y="61"/>
                </a:lnTo>
                <a:lnTo>
                  <a:pt x="91" y="70"/>
                </a:lnTo>
                <a:lnTo>
                  <a:pt x="80" y="80"/>
                </a:lnTo>
                <a:lnTo>
                  <a:pt x="70" y="91"/>
                </a:lnTo>
                <a:lnTo>
                  <a:pt x="61" y="102"/>
                </a:lnTo>
                <a:lnTo>
                  <a:pt x="52" y="113"/>
                </a:lnTo>
                <a:lnTo>
                  <a:pt x="44" y="125"/>
                </a:lnTo>
                <a:lnTo>
                  <a:pt x="37" y="137"/>
                </a:lnTo>
                <a:lnTo>
                  <a:pt x="30" y="150"/>
                </a:lnTo>
                <a:lnTo>
                  <a:pt x="24" y="163"/>
                </a:lnTo>
                <a:lnTo>
                  <a:pt x="18" y="176"/>
                </a:lnTo>
                <a:lnTo>
                  <a:pt x="13" y="189"/>
                </a:lnTo>
                <a:lnTo>
                  <a:pt x="9" y="203"/>
                </a:lnTo>
                <a:lnTo>
                  <a:pt x="6" y="217"/>
                </a:lnTo>
                <a:lnTo>
                  <a:pt x="3" y="231"/>
                </a:lnTo>
                <a:lnTo>
                  <a:pt x="2" y="245"/>
                </a:lnTo>
                <a:lnTo>
                  <a:pt x="0" y="260"/>
                </a:lnTo>
                <a:lnTo>
                  <a:pt x="0" y="274"/>
                </a:lnTo>
                <a:lnTo>
                  <a:pt x="0" y="1372"/>
                </a:lnTo>
                <a:lnTo>
                  <a:pt x="0" y="1372"/>
                </a:lnTo>
                <a:lnTo>
                  <a:pt x="0" y="1386"/>
                </a:lnTo>
                <a:lnTo>
                  <a:pt x="2" y="1401"/>
                </a:lnTo>
                <a:lnTo>
                  <a:pt x="3" y="1415"/>
                </a:lnTo>
                <a:lnTo>
                  <a:pt x="6" y="1429"/>
                </a:lnTo>
                <a:lnTo>
                  <a:pt x="9" y="1443"/>
                </a:lnTo>
                <a:lnTo>
                  <a:pt x="13" y="1457"/>
                </a:lnTo>
                <a:lnTo>
                  <a:pt x="18" y="1470"/>
                </a:lnTo>
                <a:lnTo>
                  <a:pt x="24" y="1483"/>
                </a:lnTo>
                <a:lnTo>
                  <a:pt x="30" y="1496"/>
                </a:lnTo>
                <a:lnTo>
                  <a:pt x="37" y="1509"/>
                </a:lnTo>
                <a:lnTo>
                  <a:pt x="44" y="1521"/>
                </a:lnTo>
                <a:lnTo>
                  <a:pt x="52" y="1533"/>
                </a:lnTo>
                <a:lnTo>
                  <a:pt x="61" y="1544"/>
                </a:lnTo>
                <a:lnTo>
                  <a:pt x="70" y="1555"/>
                </a:lnTo>
                <a:lnTo>
                  <a:pt x="80" y="1566"/>
                </a:lnTo>
                <a:lnTo>
                  <a:pt x="91" y="1576"/>
                </a:lnTo>
                <a:lnTo>
                  <a:pt x="102" y="1585"/>
                </a:lnTo>
                <a:lnTo>
                  <a:pt x="113" y="1594"/>
                </a:lnTo>
                <a:lnTo>
                  <a:pt x="125" y="1602"/>
                </a:lnTo>
                <a:lnTo>
                  <a:pt x="137" y="1609"/>
                </a:lnTo>
                <a:lnTo>
                  <a:pt x="150" y="1616"/>
                </a:lnTo>
                <a:lnTo>
                  <a:pt x="163" y="1622"/>
                </a:lnTo>
                <a:lnTo>
                  <a:pt x="176" y="1628"/>
                </a:lnTo>
                <a:lnTo>
                  <a:pt x="189" y="1633"/>
                </a:lnTo>
                <a:lnTo>
                  <a:pt x="203" y="1637"/>
                </a:lnTo>
                <a:lnTo>
                  <a:pt x="217" y="1640"/>
                </a:lnTo>
                <a:lnTo>
                  <a:pt x="231" y="1643"/>
                </a:lnTo>
                <a:lnTo>
                  <a:pt x="245" y="1644"/>
                </a:lnTo>
                <a:lnTo>
                  <a:pt x="260" y="1646"/>
                </a:lnTo>
                <a:lnTo>
                  <a:pt x="274" y="1646"/>
                </a:lnTo>
                <a:lnTo>
                  <a:pt x="6927" y="1647"/>
                </a:lnTo>
                <a:lnTo>
                  <a:pt x="6927" y="1646"/>
                </a:lnTo>
                <a:lnTo>
                  <a:pt x="6941" y="1646"/>
                </a:lnTo>
                <a:lnTo>
                  <a:pt x="6956" y="1645"/>
                </a:lnTo>
                <a:lnTo>
                  <a:pt x="6970" y="1643"/>
                </a:lnTo>
                <a:lnTo>
                  <a:pt x="6984" y="1640"/>
                </a:lnTo>
                <a:lnTo>
                  <a:pt x="6998" y="1637"/>
                </a:lnTo>
                <a:lnTo>
                  <a:pt x="7011" y="1633"/>
                </a:lnTo>
                <a:lnTo>
                  <a:pt x="7025" y="1628"/>
                </a:lnTo>
                <a:lnTo>
                  <a:pt x="7038" y="1622"/>
                </a:lnTo>
                <a:lnTo>
                  <a:pt x="7051" y="1616"/>
                </a:lnTo>
                <a:lnTo>
                  <a:pt x="7064" y="1609"/>
                </a:lnTo>
                <a:lnTo>
                  <a:pt x="7076" y="1602"/>
                </a:lnTo>
                <a:lnTo>
                  <a:pt x="7088" y="1594"/>
                </a:lnTo>
                <a:lnTo>
                  <a:pt x="7099" y="1585"/>
                </a:lnTo>
                <a:lnTo>
                  <a:pt x="7110" y="1576"/>
                </a:lnTo>
                <a:lnTo>
                  <a:pt x="7120" y="1566"/>
                </a:lnTo>
                <a:lnTo>
                  <a:pt x="7130" y="1556"/>
                </a:lnTo>
                <a:lnTo>
                  <a:pt x="7140" y="1545"/>
                </a:lnTo>
                <a:lnTo>
                  <a:pt x="7148" y="1534"/>
                </a:lnTo>
                <a:lnTo>
                  <a:pt x="7156" y="1522"/>
                </a:lnTo>
                <a:lnTo>
                  <a:pt x="7164" y="1510"/>
                </a:lnTo>
                <a:lnTo>
                  <a:pt x="7171" y="1497"/>
                </a:lnTo>
                <a:lnTo>
                  <a:pt x="7177" y="1484"/>
                </a:lnTo>
                <a:lnTo>
                  <a:pt x="7183" y="1471"/>
                </a:lnTo>
                <a:lnTo>
                  <a:pt x="7187" y="1457"/>
                </a:lnTo>
                <a:lnTo>
                  <a:pt x="7191" y="1444"/>
                </a:lnTo>
                <a:lnTo>
                  <a:pt x="7195" y="1430"/>
                </a:lnTo>
                <a:lnTo>
                  <a:pt x="7197" y="1416"/>
                </a:lnTo>
                <a:lnTo>
                  <a:pt x="7199" y="1402"/>
                </a:lnTo>
                <a:lnTo>
                  <a:pt x="7201" y="1387"/>
                </a:lnTo>
                <a:lnTo>
                  <a:pt x="7201" y="1373"/>
                </a:lnTo>
                <a:lnTo>
                  <a:pt x="7202" y="274"/>
                </a:lnTo>
                <a:lnTo>
                  <a:pt x="7201" y="274"/>
                </a:lnTo>
                <a:lnTo>
                  <a:pt x="7201" y="260"/>
                </a:lnTo>
                <a:lnTo>
                  <a:pt x="7200" y="245"/>
                </a:lnTo>
                <a:lnTo>
                  <a:pt x="7198" y="231"/>
                </a:lnTo>
                <a:lnTo>
                  <a:pt x="7195" y="217"/>
                </a:lnTo>
                <a:lnTo>
                  <a:pt x="7192" y="203"/>
                </a:lnTo>
                <a:lnTo>
                  <a:pt x="7188" y="190"/>
                </a:lnTo>
                <a:lnTo>
                  <a:pt x="7183" y="176"/>
                </a:lnTo>
                <a:lnTo>
                  <a:pt x="7177" y="163"/>
                </a:lnTo>
                <a:lnTo>
                  <a:pt x="7171" y="150"/>
                </a:lnTo>
                <a:lnTo>
                  <a:pt x="7164" y="137"/>
                </a:lnTo>
                <a:lnTo>
                  <a:pt x="7157" y="125"/>
                </a:lnTo>
                <a:lnTo>
                  <a:pt x="7149" y="113"/>
                </a:lnTo>
                <a:lnTo>
                  <a:pt x="7140" y="102"/>
                </a:lnTo>
                <a:lnTo>
                  <a:pt x="7131" y="91"/>
                </a:lnTo>
                <a:lnTo>
                  <a:pt x="7121" y="81"/>
                </a:lnTo>
                <a:lnTo>
                  <a:pt x="7111" y="71"/>
                </a:lnTo>
                <a:lnTo>
                  <a:pt x="7100" y="61"/>
                </a:lnTo>
                <a:lnTo>
                  <a:pt x="7089" y="53"/>
                </a:lnTo>
                <a:lnTo>
                  <a:pt x="7077" y="45"/>
                </a:lnTo>
                <a:lnTo>
                  <a:pt x="7065" y="37"/>
                </a:lnTo>
                <a:lnTo>
                  <a:pt x="7052" y="30"/>
                </a:lnTo>
                <a:lnTo>
                  <a:pt x="7039" y="24"/>
                </a:lnTo>
                <a:lnTo>
                  <a:pt x="7026" y="18"/>
                </a:lnTo>
                <a:lnTo>
                  <a:pt x="7012" y="14"/>
                </a:lnTo>
                <a:lnTo>
                  <a:pt x="6999" y="10"/>
                </a:lnTo>
                <a:lnTo>
                  <a:pt x="6985" y="6"/>
                </a:lnTo>
                <a:lnTo>
                  <a:pt x="6971" y="4"/>
                </a:lnTo>
                <a:lnTo>
                  <a:pt x="6957" y="2"/>
                </a:lnTo>
                <a:lnTo>
                  <a:pt x="6942" y="0"/>
                </a:lnTo>
                <a:lnTo>
                  <a:pt x="6928" y="0"/>
                </a:lnTo>
                <a:lnTo>
                  <a:pt x="274" y="0"/>
                </a:lnTo>
              </a:path>
            </a:pathLst>
          </a:custGeom>
          <a:solidFill>
            <a:srgbClr val="0082b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1200" rIns="61200" tIns="31680" bIns="31680" anchor="ctr"/>
          <a:p>
            <a:pPr algn="ctr">
              <a:lnSpc>
                <a:spcPct val="100000"/>
              </a:lnSpc>
            </a:pPr>
            <a:r>
              <a:rPr b="0" lang="en-US" sz="16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大：多，非常多，海量</a:t>
            </a:r>
            <a:endParaRPr b="0"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7"/>
          <p:cNvSpPr/>
          <p:nvPr/>
        </p:nvSpPr>
        <p:spPr>
          <a:xfrm>
            <a:off x="1823760" y="3057120"/>
            <a:ext cx="2992320" cy="593640"/>
          </a:xfrm>
          <a:custGeom>
            <a:avLst/>
            <a:gdLst/>
            <a:ahLst/>
            <a:rect l="l" t="t" r="r" b="b"/>
            <a:pathLst>
              <a:path w="8315" h="1652">
                <a:moveTo>
                  <a:pt x="275" y="0"/>
                </a:moveTo>
                <a:lnTo>
                  <a:pt x="275" y="0"/>
                </a:lnTo>
                <a:lnTo>
                  <a:pt x="261" y="0"/>
                </a:lnTo>
                <a:lnTo>
                  <a:pt x="246" y="2"/>
                </a:lnTo>
                <a:lnTo>
                  <a:pt x="232" y="3"/>
                </a:lnTo>
                <a:lnTo>
                  <a:pt x="218" y="6"/>
                </a:lnTo>
                <a:lnTo>
                  <a:pt x="204" y="9"/>
                </a:lnTo>
                <a:lnTo>
                  <a:pt x="190" y="13"/>
                </a:lnTo>
                <a:lnTo>
                  <a:pt x="176" y="18"/>
                </a:lnTo>
                <a:lnTo>
                  <a:pt x="163" y="24"/>
                </a:lnTo>
                <a:lnTo>
                  <a:pt x="150" y="30"/>
                </a:lnTo>
                <a:lnTo>
                  <a:pt x="138" y="37"/>
                </a:lnTo>
                <a:lnTo>
                  <a:pt x="125" y="44"/>
                </a:lnTo>
                <a:lnTo>
                  <a:pt x="113" y="53"/>
                </a:lnTo>
                <a:lnTo>
                  <a:pt x="102" y="61"/>
                </a:lnTo>
                <a:lnTo>
                  <a:pt x="91" y="71"/>
                </a:lnTo>
                <a:lnTo>
                  <a:pt x="81" y="81"/>
                </a:lnTo>
                <a:lnTo>
                  <a:pt x="71" y="91"/>
                </a:lnTo>
                <a:lnTo>
                  <a:pt x="61" y="102"/>
                </a:lnTo>
                <a:lnTo>
                  <a:pt x="53" y="113"/>
                </a:lnTo>
                <a:lnTo>
                  <a:pt x="44" y="125"/>
                </a:lnTo>
                <a:lnTo>
                  <a:pt x="37" y="137"/>
                </a:lnTo>
                <a:lnTo>
                  <a:pt x="30" y="150"/>
                </a:lnTo>
                <a:lnTo>
                  <a:pt x="24" y="163"/>
                </a:lnTo>
                <a:lnTo>
                  <a:pt x="18" y="176"/>
                </a:lnTo>
                <a:lnTo>
                  <a:pt x="13" y="190"/>
                </a:lnTo>
                <a:lnTo>
                  <a:pt x="9" y="204"/>
                </a:lnTo>
                <a:lnTo>
                  <a:pt x="6" y="218"/>
                </a:lnTo>
                <a:lnTo>
                  <a:pt x="3" y="232"/>
                </a:lnTo>
                <a:lnTo>
                  <a:pt x="2" y="246"/>
                </a:lnTo>
                <a:lnTo>
                  <a:pt x="0" y="261"/>
                </a:lnTo>
                <a:lnTo>
                  <a:pt x="0" y="275"/>
                </a:lnTo>
                <a:lnTo>
                  <a:pt x="0" y="1375"/>
                </a:lnTo>
                <a:lnTo>
                  <a:pt x="0" y="1375"/>
                </a:lnTo>
                <a:lnTo>
                  <a:pt x="0" y="1389"/>
                </a:lnTo>
                <a:lnTo>
                  <a:pt x="2" y="1404"/>
                </a:lnTo>
                <a:lnTo>
                  <a:pt x="3" y="1418"/>
                </a:lnTo>
                <a:lnTo>
                  <a:pt x="6" y="1432"/>
                </a:lnTo>
                <a:lnTo>
                  <a:pt x="9" y="1446"/>
                </a:lnTo>
                <a:lnTo>
                  <a:pt x="13" y="1460"/>
                </a:lnTo>
                <a:lnTo>
                  <a:pt x="18" y="1474"/>
                </a:lnTo>
                <a:lnTo>
                  <a:pt x="24" y="1487"/>
                </a:lnTo>
                <a:lnTo>
                  <a:pt x="30" y="1500"/>
                </a:lnTo>
                <a:lnTo>
                  <a:pt x="37" y="1513"/>
                </a:lnTo>
                <a:lnTo>
                  <a:pt x="44" y="1525"/>
                </a:lnTo>
                <a:lnTo>
                  <a:pt x="53" y="1537"/>
                </a:lnTo>
                <a:lnTo>
                  <a:pt x="61" y="1548"/>
                </a:lnTo>
                <a:lnTo>
                  <a:pt x="71" y="1559"/>
                </a:lnTo>
                <a:lnTo>
                  <a:pt x="81" y="1569"/>
                </a:lnTo>
                <a:lnTo>
                  <a:pt x="91" y="1579"/>
                </a:lnTo>
                <a:lnTo>
                  <a:pt x="102" y="1589"/>
                </a:lnTo>
                <a:lnTo>
                  <a:pt x="113" y="1597"/>
                </a:lnTo>
                <a:lnTo>
                  <a:pt x="125" y="1606"/>
                </a:lnTo>
                <a:lnTo>
                  <a:pt x="138" y="1613"/>
                </a:lnTo>
                <a:lnTo>
                  <a:pt x="150" y="1620"/>
                </a:lnTo>
                <a:lnTo>
                  <a:pt x="163" y="1626"/>
                </a:lnTo>
                <a:lnTo>
                  <a:pt x="176" y="1632"/>
                </a:lnTo>
                <a:lnTo>
                  <a:pt x="190" y="1637"/>
                </a:lnTo>
                <a:lnTo>
                  <a:pt x="204" y="1641"/>
                </a:lnTo>
                <a:lnTo>
                  <a:pt x="218" y="1644"/>
                </a:lnTo>
                <a:lnTo>
                  <a:pt x="232" y="1647"/>
                </a:lnTo>
                <a:lnTo>
                  <a:pt x="246" y="1648"/>
                </a:lnTo>
                <a:lnTo>
                  <a:pt x="261" y="1650"/>
                </a:lnTo>
                <a:lnTo>
                  <a:pt x="275" y="1650"/>
                </a:lnTo>
                <a:lnTo>
                  <a:pt x="8038" y="1651"/>
                </a:lnTo>
                <a:lnTo>
                  <a:pt x="8038" y="1651"/>
                </a:lnTo>
                <a:lnTo>
                  <a:pt x="8052" y="1651"/>
                </a:lnTo>
                <a:lnTo>
                  <a:pt x="8067" y="1649"/>
                </a:lnTo>
                <a:lnTo>
                  <a:pt x="8081" y="1648"/>
                </a:lnTo>
                <a:lnTo>
                  <a:pt x="8095" y="1645"/>
                </a:lnTo>
                <a:lnTo>
                  <a:pt x="8109" y="1642"/>
                </a:lnTo>
                <a:lnTo>
                  <a:pt x="8123" y="1638"/>
                </a:lnTo>
                <a:lnTo>
                  <a:pt x="8137" y="1633"/>
                </a:lnTo>
                <a:lnTo>
                  <a:pt x="8150" y="1627"/>
                </a:lnTo>
                <a:lnTo>
                  <a:pt x="8163" y="1621"/>
                </a:lnTo>
                <a:lnTo>
                  <a:pt x="8176" y="1614"/>
                </a:lnTo>
                <a:lnTo>
                  <a:pt x="8188" y="1607"/>
                </a:lnTo>
                <a:lnTo>
                  <a:pt x="8200" y="1598"/>
                </a:lnTo>
                <a:lnTo>
                  <a:pt x="8211" y="1590"/>
                </a:lnTo>
                <a:lnTo>
                  <a:pt x="8222" y="1580"/>
                </a:lnTo>
                <a:lnTo>
                  <a:pt x="8232" y="1570"/>
                </a:lnTo>
                <a:lnTo>
                  <a:pt x="8242" y="1560"/>
                </a:lnTo>
                <a:lnTo>
                  <a:pt x="8252" y="1549"/>
                </a:lnTo>
                <a:lnTo>
                  <a:pt x="8260" y="1538"/>
                </a:lnTo>
                <a:lnTo>
                  <a:pt x="8269" y="1526"/>
                </a:lnTo>
                <a:lnTo>
                  <a:pt x="8276" y="1513"/>
                </a:lnTo>
                <a:lnTo>
                  <a:pt x="8283" y="1501"/>
                </a:lnTo>
                <a:lnTo>
                  <a:pt x="8289" y="1488"/>
                </a:lnTo>
                <a:lnTo>
                  <a:pt x="8295" y="1475"/>
                </a:lnTo>
                <a:lnTo>
                  <a:pt x="8300" y="1461"/>
                </a:lnTo>
                <a:lnTo>
                  <a:pt x="8304" y="1447"/>
                </a:lnTo>
                <a:lnTo>
                  <a:pt x="8307" y="1433"/>
                </a:lnTo>
                <a:lnTo>
                  <a:pt x="8310" y="1419"/>
                </a:lnTo>
                <a:lnTo>
                  <a:pt x="8311" y="1405"/>
                </a:lnTo>
                <a:lnTo>
                  <a:pt x="8313" y="1390"/>
                </a:lnTo>
                <a:lnTo>
                  <a:pt x="8313" y="1376"/>
                </a:lnTo>
                <a:lnTo>
                  <a:pt x="8314" y="275"/>
                </a:lnTo>
                <a:lnTo>
                  <a:pt x="8314" y="275"/>
                </a:lnTo>
                <a:lnTo>
                  <a:pt x="8314" y="261"/>
                </a:lnTo>
                <a:lnTo>
                  <a:pt x="8312" y="246"/>
                </a:lnTo>
                <a:lnTo>
                  <a:pt x="8311" y="232"/>
                </a:lnTo>
                <a:lnTo>
                  <a:pt x="8308" y="218"/>
                </a:lnTo>
                <a:lnTo>
                  <a:pt x="8305" y="204"/>
                </a:lnTo>
                <a:lnTo>
                  <a:pt x="8301" y="190"/>
                </a:lnTo>
                <a:lnTo>
                  <a:pt x="8296" y="176"/>
                </a:lnTo>
                <a:lnTo>
                  <a:pt x="8290" y="163"/>
                </a:lnTo>
                <a:lnTo>
                  <a:pt x="8284" y="150"/>
                </a:lnTo>
                <a:lnTo>
                  <a:pt x="8277" y="138"/>
                </a:lnTo>
                <a:lnTo>
                  <a:pt x="8270" y="125"/>
                </a:lnTo>
                <a:lnTo>
                  <a:pt x="8261" y="113"/>
                </a:lnTo>
                <a:lnTo>
                  <a:pt x="8253" y="102"/>
                </a:lnTo>
                <a:lnTo>
                  <a:pt x="8243" y="91"/>
                </a:lnTo>
                <a:lnTo>
                  <a:pt x="8233" y="81"/>
                </a:lnTo>
                <a:lnTo>
                  <a:pt x="8223" y="71"/>
                </a:lnTo>
                <a:lnTo>
                  <a:pt x="8212" y="61"/>
                </a:lnTo>
                <a:lnTo>
                  <a:pt x="8201" y="53"/>
                </a:lnTo>
                <a:lnTo>
                  <a:pt x="8189" y="44"/>
                </a:lnTo>
                <a:lnTo>
                  <a:pt x="8177" y="37"/>
                </a:lnTo>
                <a:lnTo>
                  <a:pt x="8164" y="30"/>
                </a:lnTo>
                <a:lnTo>
                  <a:pt x="8151" y="24"/>
                </a:lnTo>
                <a:lnTo>
                  <a:pt x="8138" y="18"/>
                </a:lnTo>
                <a:lnTo>
                  <a:pt x="8124" y="13"/>
                </a:lnTo>
                <a:lnTo>
                  <a:pt x="8110" y="9"/>
                </a:lnTo>
                <a:lnTo>
                  <a:pt x="8096" y="6"/>
                </a:lnTo>
                <a:lnTo>
                  <a:pt x="8082" y="3"/>
                </a:lnTo>
                <a:lnTo>
                  <a:pt x="8068" y="2"/>
                </a:lnTo>
                <a:lnTo>
                  <a:pt x="8053" y="0"/>
                </a:lnTo>
                <a:lnTo>
                  <a:pt x="8039" y="0"/>
                </a:lnTo>
                <a:lnTo>
                  <a:pt x="275" y="0"/>
                </a:lnTo>
              </a:path>
            </a:pathLst>
          </a:custGeom>
          <a:solidFill>
            <a:srgbClr val="0082b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1200" rIns="61200" tIns="31680" bIns="31680" anchor="ctr"/>
          <a:p>
            <a:pPr algn="ctr">
              <a:lnSpc>
                <a:spcPct val="100000"/>
              </a:lnSpc>
            </a:pPr>
            <a:r>
              <a:rPr b="0" lang="en-US" sz="164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数据：有价值，有指导作用</a:t>
            </a:r>
            <a:endParaRPr b="0"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5670000" y="4782960"/>
            <a:ext cx="742320" cy="1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2"/>
          <p:cNvSpPr/>
          <p:nvPr/>
        </p:nvSpPr>
        <p:spPr>
          <a:xfrm>
            <a:off x="443160" y="4779720"/>
            <a:ext cx="2894040" cy="1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李丰 </a:t>
            </a: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| </a:t>
            </a: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大数据</a:t>
            </a:r>
            <a:endParaRPr b="0" lang="en-US" sz="6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5758920" y="221760"/>
            <a:ext cx="59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4"/>
          <p:cNvSpPr/>
          <p:nvPr/>
        </p:nvSpPr>
        <p:spPr>
          <a:xfrm>
            <a:off x="0" y="206280"/>
            <a:ext cx="617148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什么是大数据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5"/>
          <p:cNvSpPr/>
          <p:nvPr/>
        </p:nvSpPr>
        <p:spPr>
          <a:xfrm>
            <a:off x="0" y="1203480"/>
            <a:ext cx="6171480" cy="29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b01513"/>
              </a:buClr>
              <a:buSzPct val="45000"/>
              <a:buFont typeface="Wingdings" charset="2"/>
              <a:buChar char=""/>
            </a:pPr>
            <a:r>
              <a:rPr b="0" lang="en-US" sz="13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Volume </a:t>
            </a:r>
            <a:r>
              <a:rPr b="0" lang="en-US" sz="13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数据大小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b01513"/>
              </a:buClr>
              <a:buSzPct val="45000"/>
              <a:buFont typeface="Wingdings" charset="2"/>
              <a:buChar char=""/>
            </a:pPr>
            <a:r>
              <a:rPr b="0" lang="en-US" sz="13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Velocity </a:t>
            </a:r>
            <a:r>
              <a:rPr b="0" lang="en-US" sz="13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数据输入输出的速度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b01513"/>
              </a:buClr>
              <a:buSzPct val="45000"/>
              <a:buFont typeface="Wingdings" charset="2"/>
              <a:buChar char=""/>
            </a:pPr>
            <a:r>
              <a:rPr b="0" lang="en-US" sz="13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Variety </a:t>
            </a:r>
            <a:r>
              <a:rPr b="0" lang="en-US" sz="13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多样性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b01513"/>
              </a:buClr>
              <a:buSzPct val="45000"/>
              <a:buFont typeface="Wingdings" charset="2"/>
              <a:buChar char=""/>
            </a:pPr>
            <a:r>
              <a:rPr b="0" lang="en-US" sz="13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Variability </a:t>
            </a:r>
            <a:r>
              <a:rPr b="0" lang="en-US" sz="13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变化性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b01513"/>
              </a:buClr>
              <a:buSzPct val="45000"/>
              <a:buFont typeface="Wingdings" charset="2"/>
              <a:buChar char=""/>
            </a:pPr>
            <a:r>
              <a:rPr b="0" lang="en-US" sz="13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Veracity </a:t>
            </a:r>
            <a:r>
              <a:rPr b="0" lang="en-US" sz="13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真实性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b01513"/>
              </a:buClr>
              <a:buSzPct val="45000"/>
              <a:buFont typeface="Wingdings" charset="2"/>
              <a:buChar char=""/>
            </a:pPr>
            <a:r>
              <a:rPr b="0" lang="en-US" sz="13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Complexity </a:t>
            </a:r>
            <a:r>
              <a:rPr b="0" lang="en-US" sz="13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复杂性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5670000" y="4782960"/>
            <a:ext cx="742320" cy="1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2"/>
          <p:cNvSpPr/>
          <p:nvPr/>
        </p:nvSpPr>
        <p:spPr>
          <a:xfrm>
            <a:off x="443160" y="4779720"/>
            <a:ext cx="2894040" cy="1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李丰 </a:t>
            </a: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| </a:t>
            </a: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大数据</a:t>
            </a:r>
            <a:endParaRPr b="0" lang="en-US" sz="6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5758920" y="221760"/>
            <a:ext cx="59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4"/>
          <p:cNvSpPr/>
          <p:nvPr/>
        </p:nvSpPr>
        <p:spPr>
          <a:xfrm>
            <a:off x="0" y="393840"/>
            <a:ext cx="489816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数据单位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5"/>
          <p:cNvSpPr/>
          <p:nvPr/>
        </p:nvSpPr>
        <p:spPr>
          <a:xfrm>
            <a:off x="309240" y="245160"/>
            <a:ext cx="6171480" cy="447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b01513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1YB = 1,000 ZB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457200" indent="-216000">
              <a:lnSpc>
                <a:spcPct val="100000"/>
              </a:lnSpc>
              <a:spcAft>
                <a:spcPts val="964"/>
              </a:spcAft>
              <a:buClr>
                <a:srgbClr val="b01513"/>
              </a:buClr>
              <a:buSzPct val="75000"/>
              <a:buFont typeface="Symbol"/>
              <a:buChar char=""/>
            </a:pP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截止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2011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年，没有任何人类制造的存储设备容量达到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1YB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b01513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1ZB = 1,000 EB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457200" indent="-216000">
              <a:lnSpc>
                <a:spcPct val="100000"/>
              </a:lnSpc>
              <a:spcAft>
                <a:spcPts val="964"/>
              </a:spcAft>
              <a:buClr>
                <a:srgbClr val="b01513"/>
              </a:buClr>
              <a:buSzPct val="75000"/>
              <a:buFont typeface="Symbol"/>
              <a:buChar char=""/>
            </a:pP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据估计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2012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年全球所有存储数据为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2.7ZB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b01513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1EB = 1,000 PB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457200" indent="-216000">
              <a:lnSpc>
                <a:spcPct val="100000"/>
              </a:lnSpc>
              <a:spcAft>
                <a:spcPts val="964"/>
              </a:spcAft>
              <a:buClr>
                <a:srgbClr val="b01513"/>
              </a:buClr>
              <a:buSzPct val="75000"/>
              <a:buFont typeface="Symbol"/>
              <a:buChar char=""/>
            </a:pP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1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克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DNA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中可以储存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360EB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的信息量。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b01513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1PB = 1,000 TB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457200" indent="-216000">
              <a:lnSpc>
                <a:spcPct val="100000"/>
              </a:lnSpc>
              <a:spcAft>
                <a:spcPts val="964"/>
              </a:spcAft>
              <a:buClr>
                <a:srgbClr val="b01513"/>
              </a:buClr>
              <a:buSzPct val="75000"/>
              <a:buFont typeface="Symbol"/>
              <a:buChar char=""/>
            </a:pP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在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2009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年，阿凡达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3D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版使用了多于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1PB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来储存。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457200" indent="-216000">
              <a:lnSpc>
                <a:spcPct val="100000"/>
              </a:lnSpc>
              <a:spcAft>
                <a:spcPts val="964"/>
              </a:spcAft>
              <a:buClr>
                <a:srgbClr val="b01513"/>
              </a:buClr>
              <a:buSzPct val="75000"/>
              <a:buFont typeface="Symbol"/>
              <a:buChar char=""/>
            </a:pP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 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Google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的服务器场的估计容量大约是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5.625PB(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截止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2004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年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)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。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457200" indent="-216000">
              <a:lnSpc>
                <a:spcPct val="100000"/>
              </a:lnSpc>
              <a:spcAft>
                <a:spcPts val="964"/>
              </a:spcAft>
              <a:buClr>
                <a:srgbClr val="b01513"/>
              </a:buClr>
              <a:buSzPct val="75000"/>
              <a:buFont typeface="Symbol"/>
              <a:buChar char=""/>
            </a:pP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国会图书馆 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(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美国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)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藏品数量的估计近似值大约是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10PB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（包括非书籍资料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, 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截止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2005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年）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457200" indent="-216000">
              <a:lnSpc>
                <a:spcPct val="100000"/>
              </a:lnSpc>
              <a:spcAft>
                <a:spcPts val="964"/>
              </a:spcAft>
              <a:buClr>
                <a:srgbClr val="b01513"/>
              </a:buClr>
              <a:buSzPct val="75000"/>
              <a:buFont typeface="Symbol"/>
              <a:buChar char=""/>
            </a:pP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在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2012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年的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8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日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, Facebook 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共使用了约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100PB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。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457200" indent="-216000">
              <a:lnSpc>
                <a:spcPct val="100000"/>
              </a:lnSpc>
              <a:spcAft>
                <a:spcPts val="964"/>
              </a:spcAft>
              <a:buClr>
                <a:srgbClr val="b01513"/>
              </a:buClr>
              <a:buSzPct val="75000"/>
              <a:buFont typeface="Symbol"/>
              <a:buChar char=""/>
            </a:pP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全世界印刷材料的内容总量大约是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300PB</a:t>
            </a: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。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7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      </a:t>
            </a: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 </a:t>
            </a: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1TB =  1,000 GB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457200" indent="-216000">
              <a:lnSpc>
                <a:spcPct val="100000"/>
              </a:lnSpc>
              <a:spcAft>
                <a:spcPts val="964"/>
              </a:spcAft>
              <a:buClr>
                <a:srgbClr val="b01513"/>
              </a:buClr>
              <a:buSzPct val="75000"/>
              <a:buFont typeface="Symbol"/>
              <a:buChar char=""/>
            </a:pPr>
            <a:r>
              <a:rPr b="0" lang="en-US" sz="10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绝大多数笔记本硬盘的容量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5670000" y="4782960"/>
            <a:ext cx="742320" cy="1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2"/>
          <p:cNvSpPr/>
          <p:nvPr/>
        </p:nvSpPr>
        <p:spPr>
          <a:xfrm>
            <a:off x="443160" y="4779720"/>
            <a:ext cx="2894040" cy="1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李丰 </a:t>
            </a: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| </a:t>
            </a:r>
            <a:r>
              <a:rPr b="1" lang="en-US" sz="68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大数据</a:t>
            </a:r>
            <a:endParaRPr b="0" lang="en-US" sz="6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5758920" y="221760"/>
            <a:ext cx="5929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4"/>
          <p:cNvSpPr/>
          <p:nvPr/>
        </p:nvSpPr>
        <p:spPr>
          <a:xfrm>
            <a:off x="0" y="393840"/>
            <a:ext cx="489816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数据分布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5"/>
          <p:cNvSpPr/>
          <p:nvPr/>
        </p:nvSpPr>
        <p:spPr>
          <a:xfrm>
            <a:off x="0" y="1225440"/>
            <a:ext cx="6171480" cy="29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b01513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据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IBM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称，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90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％的组织收集的数据为商业数据。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b01513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社会化媒体在这份名单上排名最低，仅为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39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％。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b01513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全世界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90%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的数据在过去两年被创造。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34</TotalTime>
  <Application>LibreOffice/5.3.3.2$Linux_X86_64 LibreOffice_project/3d9a8b4b4e538a85e0782bd6c2d430bafe583448</Application>
  <Words>901</Words>
  <Paragraphs>144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2017-05-25T00:47:52Z</dcterms:created>
  <dc:creator>Feng Li</dc:creator>
  <dc:description/>
  <dc:language>en-US</dc:language>
  <cp:lastModifiedBy>Feng Li</cp:lastModifiedBy>
  <dcterms:modified xsi:type="dcterms:W3CDTF">2017-05-25T10:04:52Z</dcterms:modified>
  <cp:revision>160</cp:revision>
  <dc:subject/>
  <dc:title>大数据分析对企业经营的影响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1033-10.1.0.5672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11</vt:i4>
  </property>
  <property fmtid="{D5CDD505-2E9C-101B-9397-08002B2CF9AE}" pid="9" name="PresentationFormat">
    <vt:lpwstr>Custom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12</vt:i4>
  </property>
</Properties>
</file>